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Merriweather Light"/>
      <p:regular r:id="rId27"/>
      <p:bold r:id="rId28"/>
      <p:italic r:id="rId29"/>
      <p:boldItalic r:id="rId30"/>
    </p:embeddedFont>
    <p:embeddedFont>
      <p:font typeface="Montserrat"/>
      <p:regular r:id="rId31"/>
      <p:bold r:id="rId32"/>
      <p:italic r:id="rId33"/>
      <p:boldItalic r:id="rId34"/>
    </p:embeddedFont>
    <p:embeddedFont>
      <p:font typeface="Open Sans SemiBold"/>
      <p:regular r:id="rId35"/>
      <p:bold r:id="rId36"/>
      <p:italic r:id="rId37"/>
      <p:boldItalic r:id="rId38"/>
    </p:embeddedFont>
    <p:embeddedFont>
      <p:font typeface="Vidaloka"/>
      <p:regular r:id="rId39"/>
    </p:embeddedFont>
    <p:embeddedFont>
      <p:font typeface="Russo One"/>
      <p:regular r:id="rId40"/>
    </p:embeddedFont>
    <p:embeddedFont>
      <p:font typeface="Mako"/>
      <p:regular r:id="rId41"/>
    </p:embeddedFont>
    <p:embeddedFont>
      <p:font typeface="Crimson Text"/>
      <p:regular r:id="rId42"/>
      <p:bold r:id="rId43"/>
      <p:italic r:id="rId44"/>
      <p:boldItalic r:id="rId45"/>
    </p:embeddedFont>
    <p:embeddedFont>
      <p:font typeface="Open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1F65CDF-8AF6-42B6-B879-A229D24F9DF2}">
  <a:tblStyle styleId="{61F65CDF-8AF6-42B6-B879-A229D24F9DF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ussoOne-regular.fntdata"/><Relationship Id="rId42" Type="http://schemas.openxmlformats.org/officeDocument/2006/relationships/font" Target="fonts/CrimsonText-regular.fntdata"/><Relationship Id="rId41" Type="http://schemas.openxmlformats.org/officeDocument/2006/relationships/font" Target="fonts/Mako-regular.fntdata"/><Relationship Id="rId44" Type="http://schemas.openxmlformats.org/officeDocument/2006/relationships/font" Target="fonts/CrimsonText-italic.fntdata"/><Relationship Id="rId43" Type="http://schemas.openxmlformats.org/officeDocument/2006/relationships/font" Target="fonts/CrimsonText-bold.fntdata"/><Relationship Id="rId46" Type="http://schemas.openxmlformats.org/officeDocument/2006/relationships/font" Target="fonts/OpenSans-regular.fntdata"/><Relationship Id="rId45" Type="http://schemas.openxmlformats.org/officeDocument/2006/relationships/font" Target="fonts/CrimsonTex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italic.fntdata"/><Relationship Id="rId47" Type="http://schemas.openxmlformats.org/officeDocument/2006/relationships/font" Target="fonts/OpenSans-bold.fntdata"/><Relationship Id="rId49"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MerriweatherLight-boldItalic.fntdata"/><Relationship Id="rId33" Type="http://schemas.openxmlformats.org/officeDocument/2006/relationships/font" Target="fonts/Montserrat-italic.fntdata"/><Relationship Id="rId32" Type="http://schemas.openxmlformats.org/officeDocument/2006/relationships/font" Target="fonts/Montserrat-bold.fntdata"/><Relationship Id="rId35" Type="http://schemas.openxmlformats.org/officeDocument/2006/relationships/font" Target="fonts/OpenSansSemiBold-regular.fntdata"/><Relationship Id="rId34" Type="http://schemas.openxmlformats.org/officeDocument/2006/relationships/font" Target="fonts/Montserrat-boldItalic.fntdata"/><Relationship Id="rId37" Type="http://schemas.openxmlformats.org/officeDocument/2006/relationships/font" Target="fonts/OpenSansSemiBold-italic.fntdata"/><Relationship Id="rId36" Type="http://schemas.openxmlformats.org/officeDocument/2006/relationships/font" Target="fonts/OpenSansSemiBold-bold.fntdata"/><Relationship Id="rId39" Type="http://schemas.openxmlformats.org/officeDocument/2006/relationships/font" Target="fonts/Vidaloka-regular.fntdata"/><Relationship Id="rId38" Type="http://schemas.openxmlformats.org/officeDocument/2006/relationships/font" Target="fonts/OpenSansSemiBold-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erriweatherLight-bold.fntdata"/><Relationship Id="rId27" Type="http://schemas.openxmlformats.org/officeDocument/2006/relationships/font" Target="fonts/MerriweatherLight-regular.fntdata"/><Relationship Id="rId29" Type="http://schemas.openxmlformats.org/officeDocument/2006/relationships/font" Target="fonts/MerriweatherLight-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Basically, what Reversa.ai does is that they transform regulatory risk into a competitive advantage for companies and they try to solve the problem of overregulation using AI. Why is this important? Well, thousands of pages of regulations are published every day. Previously, it took hours to read; now, it's resolved in seconds.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44e672953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344e672953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344e672953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344e672953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44e672953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44e672953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344e672953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344e672953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44e672953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344e672953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6f5c21e50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6f5c21e50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344e672953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344e672953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71d1b9b13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371d1b9b13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44e672953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44e672953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71d1b9b1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71d1b9b1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05aad17dc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05aad17dc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Basically, what Reversa.ai does is that they transform </a:t>
            </a:r>
            <a:r>
              <a:rPr lang="en"/>
              <a:t>regulatory</a:t>
            </a:r>
            <a:r>
              <a:rPr lang="en"/>
              <a:t> risk into a competitive advantage for companies and they try to solve the problem of overregulation using AI. Why is this important? Well, thousands of pages of regulations are published every day. Previously, it took hours to read; now, it's resolved in seconds.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36f5c21e503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36f5c21e503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36f5c21e50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36f5c21e50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44e672953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344e672953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36f5c21e50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36f5c21e50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6f5c21e50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6f5c21e50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44e6729534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44e6729534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Also mention that we checked to see if any of the divisiones or ramas_juridicas entries were inputted incorrectly or not uniform but they all fit into the categories provided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44e672953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44e672953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6f5c21e50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6f5c21e50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344e672953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344e672953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publications all highly skewed towards the general categories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9" name="Shape 89"/>
        <p:cNvGrpSpPr/>
        <p:nvPr/>
      </p:nvGrpSpPr>
      <p:grpSpPr>
        <a:xfrm>
          <a:off x="0" y="0"/>
          <a:ext cx="0" cy="0"/>
          <a:chOff x="0" y="0"/>
          <a:chExt cx="0" cy="0"/>
        </a:xfrm>
      </p:grpSpPr>
      <p:sp>
        <p:nvSpPr>
          <p:cNvPr id="90" name="Google Shape;90;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 name="Google Shape;109;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2" name="Google Shape;112;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3" name="Shape 113"/>
        <p:cNvGrpSpPr/>
        <p:nvPr/>
      </p:nvGrpSpPr>
      <p:grpSpPr>
        <a:xfrm>
          <a:off x="0" y="0"/>
          <a:ext cx="0" cy="0"/>
          <a:chOff x="0" y="0"/>
          <a:chExt cx="0" cy="0"/>
        </a:xfrm>
      </p:grpSpPr>
      <p:sp>
        <p:nvSpPr>
          <p:cNvPr id="114" name="Google Shape;114;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5" name="Google Shape;115;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6" name="Google Shape;116;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8" name="Shape 118"/>
        <p:cNvGrpSpPr/>
        <p:nvPr/>
      </p:nvGrpSpPr>
      <p:grpSpPr>
        <a:xfrm>
          <a:off x="0" y="0"/>
          <a:ext cx="0" cy="0"/>
          <a:chOff x="0" y="0"/>
          <a:chExt cx="0" cy="0"/>
        </a:xfrm>
      </p:grpSpPr>
      <p:sp>
        <p:nvSpPr>
          <p:cNvPr id="119" name="Google Shape;119;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0" name="Google Shape;120;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21" name="Google Shape;12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2" name="Google Shape;12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4" name="Google Shape;124;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5" name="Shape 125"/>
        <p:cNvGrpSpPr/>
        <p:nvPr/>
      </p:nvGrpSpPr>
      <p:grpSpPr>
        <a:xfrm>
          <a:off x="0" y="0"/>
          <a:ext cx="0" cy="0"/>
          <a:chOff x="0" y="0"/>
          <a:chExt cx="0" cy="0"/>
        </a:xfrm>
      </p:grpSpPr>
      <p:sp>
        <p:nvSpPr>
          <p:cNvPr id="126" name="Google Shape;126;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27" name="Google Shape;127;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28" name="Google Shape;12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9" name="Google Shape;12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0" name="Google Shape;130;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1" name="Google Shape;131;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1">
    <p:spTree>
      <p:nvGrpSpPr>
        <p:cNvPr id="132" name="Shape 132"/>
        <p:cNvGrpSpPr/>
        <p:nvPr/>
      </p:nvGrpSpPr>
      <p:grpSpPr>
        <a:xfrm>
          <a:off x="0" y="0"/>
          <a:ext cx="0" cy="0"/>
          <a:chOff x="0" y="0"/>
          <a:chExt cx="0" cy="0"/>
        </a:xfrm>
      </p:grpSpPr>
      <p:sp>
        <p:nvSpPr>
          <p:cNvPr id="133" name="Google Shape;133;p18"/>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1400"/>
              <a:buChar char="●"/>
              <a:defRPr sz="1400"/>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algn="ctr">
              <a:spcBef>
                <a:spcPts val="0"/>
              </a:spcBef>
              <a:spcAft>
                <a:spcPts val="0"/>
              </a:spcAft>
              <a:buSzPts val="1400"/>
              <a:buChar char="■"/>
              <a:defRPr/>
            </a:lvl6pPr>
            <a:lvl7pPr lvl="6" algn="ctr">
              <a:spcBef>
                <a:spcPts val="0"/>
              </a:spcBef>
              <a:spcAft>
                <a:spcPts val="0"/>
              </a:spcAft>
              <a:buSzPts val="1400"/>
              <a:buChar char="●"/>
              <a:defRPr/>
            </a:lvl7pPr>
            <a:lvl8pPr lvl="7" algn="ctr">
              <a:spcBef>
                <a:spcPts val="0"/>
              </a:spcBef>
              <a:spcAft>
                <a:spcPts val="0"/>
              </a:spcAft>
              <a:buSzPts val="1400"/>
              <a:buChar char="○"/>
              <a:defRPr/>
            </a:lvl8pPr>
            <a:lvl9pPr lvl="8" algn="ctr">
              <a:spcBef>
                <a:spcPts val="0"/>
              </a:spcBef>
              <a:spcAft>
                <a:spcPts val="0"/>
              </a:spcAft>
              <a:buSzPts val="1400"/>
              <a:buChar char="■"/>
              <a:defRPr/>
            </a:lvl9pPr>
          </a:lstStyle>
          <a:p/>
        </p:txBody>
      </p:sp>
      <p:sp>
        <p:nvSpPr>
          <p:cNvPr id="134" name="Google Shape;134;p18"/>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135" name="Google Shape;13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7" name="Google Shape;137;p18"/>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8" name="Shape 138"/>
        <p:cNvGrpSpPr/>
        <p:nvPr/>
      </p:nvGrpSpPr>
      <p:grpSpPr>
        <a:xfrm>
          <a:off x="0" y="0"/>
          <a:ext cx="0" cy="0"/>
          <a:chOff x="0" y="0"/>
          <a:chExt cx="0" cy="0"/>
        </a:xfrm>
      </p:grpSpPr>
      <p:sp>
        <p:nvSpPr>
          <p:cNvPr id="139" name="Google Shape;139;p19"/>
          <p:cNvSpPr txBox="1"/>
          <p:nvPr>
            <p:ph type="title"/>
          </p:nvPr>
        </p:nvSpPr>
        <p:spPr>
          <a:xfrm>
            <a:off x="845550" y="1482825"/>
            <a:ext cx="74529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7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40" name="Google Shape;140;p19"/>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41" name="Google Shape;141;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2" name="Google Shape;142;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43" name="Shape 143"/>
        <p:cNvGrpSpPr/>
        <p:nvPr/>
      </p:nvGrpSpPr>
      <p:grpSpPr>
        <a:xfrm>
          <a:off x="0" y="0"/>
          <a:ext cx="0" cy="0"/>
          <a:chOff x="0" y="0"/>
          <a:chExt cx="0" cy="0"/>
        </a:xfrm>
      </p:grpSpPr>
      <p:sp>
        <p:nvSpPr>
          <p:cNvPr id="144" name="Google Shape;144;p20"/>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45" name="Google Shape;145;p20"/>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46" name="Google Shape;146;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7" name="Google Shape;147;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8" name="Google Shape;148;p2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9" name="Google Shape;149;p2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0" name="Google Shape;150;p2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1" name="Google Shape;151;p2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867300" y="2366275"/>
            <a:ext cx="7409400" cy="8184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305275"/>
            <a:ext cx="4561200" cy="3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52" name="Shape 152"/>
        <p:cNvGrpSpPr/>
        <p:nvPr/>
      </p:nvGrpSpPr>
      <p:grpSpPr>
        <a:xfrm>
          <a:off x="0" y="0"/>
          <a:ext cx="0" cy="0"/>
          <a:chOff x="0" y="0"/>
          <a:chExt cx="0" cy="0"/>
        </a:xfrm>
      </p:grpSpPr>
      <p:sp>
        <p:nvSpPr>
          <p:cNvPr id="153" name="Google Shape;153;p21"/>
          <p:cNvSpPr txBox="1"/>
          <p:nvPr>
            <p:ph type="title"/>
          </p:nvPr>
        </p:nvSpPr>
        <p:spPr>
          <a:xfrm>
            <a:off x="427325" y="2511800"/>
            <a:ext cx="4965600" cy="11133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4" name="Google Shape;154;p21"/>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55" name="Google Shape;155;p21"/>
          <p:cNvSpPr txBox="1"/>
          <p:nvPr>
            <p:ph idx="1" type="subTitle"/>
          </p:nvPr>
        </p:nvSpPr>
        <p:spPr>
          <a:xfrm>
            <a:off x="831625" y="3625000"/>
            <a:ext cx="4561200" cy="3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56" name="Google Shape;156;p21"/>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1"/>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8" name="Google Shape;158;p21"/>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9" name="Google Shape;159;p21"/>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60" name="Shape 160"/>
        <p:cNvGrpSpPr/>
        <p:nvPr/>
      </p:nvGrpSpPr>
      <p:grpSpPr>
        <a:xfrm>
          <a:off x="0" y="0"/>
          <a:ext cx="0" cy="0"/>
          <a:chOff x="0" y="0"/>
          <a:chExt cx="0" cy="0"/>
        </a:xfrm>
      </p:grpSpPr>
      <p:sp>
        <p:nvSpPr>
          <p:cNvPr id="161" name="Google Shape;161;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62" name="Google Shape;162;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3" name="Google Shape;163;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65" name="Shape 165"/>
        <p:cNvGrpSpPr/>
        <p:nvPr/>
      </p:nvGrpSpPr>
      <p:grpSpPr>
        <a:xfrm>
          <a:off x="0" y="0"/>
          <a:ext cx="0" cy="0"/>
          <a:chOff x="0" y="0"/>
          <a:chExt cx="0" cy="0"/>
        </a:xfrm>
      </p:grpSpPr>
      <p:cxnSp>
        <p:nvCxnSpPr>
          <p:cNvPr id="166" name="Google Shape;166;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7" name="Google Shape;167;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8" name="Google Shape;168;p2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9" name="Google Shape;169;p2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0" name="Google Shape;170;p2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1" name="Google Shape;171;p2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72" name="Google Shape;172;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73" name="Shape 173"/>
        <p:cNvGrpSpPr/>
        <p:nvPr/>
      </p:nvGrpSpPr>
      <p:grpSpPr>
        <a:xfrm>
          <a:off x="0" y="0"/>
          <a:ext cx="0" cy="0"/>
          <a:chOff x="0" y="0"/>
          <a:chExt cx="0" cy="0"/>
        </a:xfrm>
      </p:grpSpPr>
      <p:sp>
        <p:nvSpPr>
          <p:cNvPr id="174" name="Google Shape;174;p24"/>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5" name="Google Shape;175;p24"/>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6" name="Google Shape;176;p24"/>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7" name="Google Shape;177;p24"/>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8" name="Google Shape;178;p24"/>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80" name="Google Shape;180;p24"/>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82" name="Google Shape;182;p24"/>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83" name="Google Shape;183;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4" name="Google Shape;184;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85" name="Shape 185"/>
        <p:cNvGrpSpPr/>
        <p:nvPr/>
      </p:nvGrpSpPr>
      <p:grpSpPr>
        <a:xfrm>
          <a:off x="0" y="0"/>
          <a:ext cx="0" cy="0"/>
          <a:chOff x="0" y="0"/>
          <a:chExt cx="0" cy="0"/>
        </a:xfrm>
      </p:grpSpPr>
      <p:cxnSp>
        <p:nvCxnSpPr>
          <p:cNvPr id="186" name="Google Shape;186;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8" name="Google Shape;188;p2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9" name="Google Shape;189;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90" name="Google Shape;190;p25"/>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191" name="Shape 191"/>
        <p:cNvGrpSpPr/>
        <p:nvPr/>
      </p:nvGrpSpPr>
      <p:grpSpPr>
        <a:xfrm>
          <a:off x="0" y="0"/>
          <a:ext cx="0" cy="0"/>
          <a:chOff x="0" y="0"/>
          <a:chExt cx="0" cy="0"/>
        </a:xfrm>
      </p:grpSpPr>
      <p:sp>
        <p:nvSpPr>
          <p:cNvPr id="192" name="Google Shape;192;p26"/>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93" name="Google Shape;193;p26"/>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194" name="Google Shape;194;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5" name="Google Shape;195;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7" name="Google Shape;197;p2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98" name="Shape 198"/>
        <p:cNvGrpSpPr/>
        <p:nvPr/>
      </p:nvGrpSpPr>
      <p:grpSpPr>
        <a:xfrm>
          <a:off x="0" y="0"/>
          <a:ext cx="0" cy="0"/>
          <a:chOff x="0" y="0"/>
          <a:chExt cx="0" cy="0"/>
        </a:xfrm>
      </p:grpSpPr>
      <p:sp>
        <p:nvSpPr>
          <p:cNvPr id="199" name="Google Shape;199;p27"/>
          <p:cNvSpPr txBox="1"/>
          <p:nvPr>
            <p:ph type="title"/>
          </p:nvPr>
        </p:nvSpPr>
        <p:spPr>
          <a:xfrm>
            <a:off x="4346500" y="2467375"/>
            <a:ext cx="4083600" cy="1200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0" name="Google Shape;200;p27"/>
          <p:cNvSpPr txBox="1"/>
          <p:nvPr>
            <p:ph hasCustomPrompt="1" idx="2" type="title"/>
          </p:nvPr>
        </p:nvSpPr>
        <p:spPr>
          <a:xfrm>
            <a:off x="4956100" y="1021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1" name="Google Shape;201;p27"/>
          <p:cNvSpPr txBox="1"/>
          <p:nvPr>
            <p:ph idx="1" type="subTitle"/>
          </p:nvPr>
        </p:nvSpPr>
        <p:spPr>
          <a:xfrm>
            <a:off x="4346500" y="3649675"/>
            <a:ext cx="40836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2" name="Google Shape;202;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3" name="Google Shape;203;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205" name="Shape 205"/>
        <p:cNvGrpSpPr/>
        <p:nvPr/>
      </p:nvGrpSpPr>
      <p:grpSpPr>
        <a:xfrm>
          <a:off x="0" y="0"/>
          <a:ext cx="0" cy="0"/>
          <a:chOff x="0" y="0"/>
          <a:chExt cx="0" cy="0"/>
        </a:xfrm>
      </p:grpSpPr>
      <p:sp>
        <p:nvSpPr>
          <p:cNvPr id="206" name="Google Shape;206;p28"/>
          <p:cNvSpPr txBox="1"/>
          <p:nvPr>
            <p:ph type="title"/>
          </p:nvPr>
        </p:nvSpPr>
        <p:spPr>
          <a:xfrm>
            <a:off x="4373850" y="944250"/>
            <a:ext cx="40095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7" name="Google Shape;207;p28"/>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8" name="Google Shape;208;p28"/>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9" name="Google Shape;209;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0" name="Google Shape;210;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2" name="Google Shape;212;p2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3" name="Google Shape;213;p2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4" name="Google Shape;214;p2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15" name="Shape 215"/>
        <p:cNvGrpSpPr/>
        <p:nvPr/>
      </p:nvGrpSpPr>
      <p:grpSpPr>
        <a:xfrm>
          <a:off x="0" y="0"/>
          <a:ext cx="0" cy="0"/>
          <a:chOff x="0" y="0"/>
          <a:chExt cx="0" cy="0"/>
        </a:xfrm>
      </p:grpSpPr>
      <p:sp>
        <p:nvSpPr>
          <p:cNvPr id="216" name="Google Shape;216;p29"/>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9"/>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8" name="Google Shape;218;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9" name="Google Shape;219;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21" name="Shape 221"/>
        <p:cNvGrpSpPr/>
        <p:nvPr/>
      </p:nvGrpSpPr>
      <p:grpSpPr>
        <a:xfrm>
          <a:off x="0" y="0"/>
          <a:ext cx="0" cy="0"/>
          <a:chOff x="0" y="0"/>
          <a:chExt cx="0" cy="0"/>
        </a:xfrm>
      </p:grpSpPr>
      <p:sp>
        <p:nvSpPr>
          <p:cNvPr id="222" name="Google Shape;222;p30"/>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3" name="Google Shape;223;p30"/>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24" name="Google Shape;224;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8" name="Google Shape;228;p3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9" name="Google Shape;229;p3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0" name="Shape 230"/>
        <p:cNvGrpSpPr/>
        <p:nvPr/>
      </p:nvGrpSpPr>
      <p:grpSpPr>
        <a:xfrm>
          <a:off x="0" y="0"/>
          <a:ext cx="0" cy="0"/>
          <a:chOff x="0" y="0"/>
          <a:chExt cx="0" cy="0"/>
        </a:xfrm>
      </p:grpSpPr>
      <p:sp>
        <p:nvSpPr>
          <p:cNvPr id="231" name="Google Shape;231;p31"/>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2" name="Google Shape;232;p31"/>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3" name="Google Shape;233;p31"/>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4" name="Google Shape;234;p31"/>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5" name="Google Shape;235;p31"/>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6" name="Google Shape;236;p31"/>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8" name="Google Shape;23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40" name="Shape 240"/>
        <p:cNvGrpSpPr/>
        <p:nvPr/>
      </p:nvGrpSpPr>
      <p:grpSpPr>
        <a:xfrm>
          <a:off x="0" y="0"/>
          <a:ext cx="0" cy="0"/>
          <a:chOff x="0" y="0"/>
          <a:chExt cx="0" cy="0"/>
        </a:xfrm>
      </p:grpSpPr>
      <p:sp>
        <p:nvSpPr>
          <p:cNvPr id="241" name="Google Shape;241;p32"/>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2" name="Google Shape;242;p32"/>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3" name="Google Shape;243;p32"/>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4" name="Google Shape;244;p32"/>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5" name="Google Shape;245;p32"/>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6" name="Google Shape;246;p32"/>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7" name="Google Shape;247;p32"/>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48" name="Google Shape;248;p32"/>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9" name="Google Shape;249;p32"/>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0" name="Google Shape;250;p32"/>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1" name="Google Shape;251;p32"/>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2" name="Google Shape;252;p32"/>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3" name="Google Shape;253;p32"/>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54" name="Google Shape;25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5" name="Google Shape;255;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6" name="Google Shape;256;p3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7" name="Google Shape;257;p3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32">
    <p:spTree>
      <p:nvGrpSpPr>
        <p:cNvPr id="258" name="Shape 258"/>
        <p:cNvGrpSpPr/>
        <p:nvPr/>
      </p:nvGrpSpPr>
      <p:grpSpPr>
        <a:xfrm>
          <a:off x="0" y="0"/>
          <a:ext cx="0" cy="0"/>
          <a:chOff x="0" y="0"/>
          <a:chExt cx="0" cy="0"/>
        </a:xfrm>
      </p:grpSpPr>
      <p:sp>
        <p:nvSpPr>
          <p:cNvPr id="259" name="Google Shape;259;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0" name="Google Shape;260;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1" name="Google Shape;261;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2" name="Google Shape;262;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4" name="Google Shape;264;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33"/>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6" name="Google Shape;266;p33"/>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7" name="Google Shape;267;p33"/>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8" name="Google Shape;268;p33"/>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9" name="Google Shape;269;p33"/>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0" name="Google Shape;270;p33"/>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3"/>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72" name="Google Shape;272;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3" name="Google Shape;273;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274" name="Shape 274"/>
        <p:cNvGrpSpPr/>
        <p:nvPr/>
      </p:nvGrpSpPr>
      <p:grpSpPr>
        <a:xfrm>
          <a:off x="0" y="0"/>
          <a:ext cx="0" cy="0"/>
          <a:chOff x="0" y="0"/>
          <a:chExt cx="0" cy="0"/>
        </a:xfrm>
      </p:grpSpPr>
      <p:sp>
        <p:nvSpPr>
          <p:cNvPr id="275" name="Google Shape;275;p34"/>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6" name="Google Shape;276;p34"/>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 name="Google Shape;277;p34"/>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8" name="Google Shape;278;p34"/>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9" name="Google Shape;279;p34"/>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0" name="Google Shape;280;p34"/>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1" name="Google Shape;281;p34"/>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2" name="Google Shape;282;p34"/>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3" name="Google Shape;283;p34"/>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4" name="Google Shape;284;p34"/>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5" name="Google Shape;285;p34"/>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86" name="Google Shape;286;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8" name="Google Shape;288;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9" name="Google Shape;289;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290" name="Shape 290"/>
        <p:cNvGrpSpPr/>
        <p:nvPr/>
      </p:nvGrpSpPr>
      <p:grpSpPr>
        <a:xfrm>
          <a:off x="0" y="0"/>
          <a:ext cx="0" cy="0"/>
          <a:chOff x="0" y="0"/>
          <a:chExt cx="0" cy="0"/>
        </a:xfrm>
      </p:grpSpPr>
      <p:sp>
        <p:nvSpPr>
          <p:cNvPr id="291" name="Google Shape;291;p35"/>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92" name="Google Shape;29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3" name="Google Shape;29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4" name="Google Shape;294;p3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5" name="Google Shape;295;p3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6" name="Google Shape;296;p3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7" name="Google Shape;297;p35"/>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298" name="Shape 298"/>
        <p:cNvGrpSpPr/>
        <p:nvPr/>
      </p:nvGrpSpPr>
      <p:grpSpPr>
        <a:xfrm>
          <a:off x="0" y="0"/>
          <a:ext cx="0" cy="0"/>
          <a:chOff x="0" y="0"/>
          <a:chExt cx="0" cy="0"/>
        </a:xfrm>
      </p:grpSpPr>
      <p:sp>
        <p:nvSpPr>
          <p:cNvPr id="299" name="Google Shape;299;p36"/>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0" name="Google Shape;300;p36"/>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1" name="Google Shape;301;p36"/>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2" name="Google Shape;302;p36"/>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3" name="Google Shape;303;p36"/>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4" name="Google Shape;304;p36"/>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5" name="Google Shape;305;p36"/>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6" name="Google Shape;306;p36"/>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6"/>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8" name="Google Shape;308;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9" name="Google Shape;309;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10" name="Shape 310"/>
        <p:cNvGrpSpPr/>
        <p:nvPr/>
      </p:nvGrpSpPr>
      <p:grpSpPr>
        <a:xfrm>
          <a:off x="0" y="0"/>
          <a:ext cx="0" cy="0"/>
          <a:chOff x="0" y="0"/>
          <a:chExt cx="0" cy="0"/>
        </a:xfrm>
      </p:grpSpPr>
      <p:sp>
        <p:nvSpPr>
          <p:cNvPr id="311" name="Google Shape;311;p37"/>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2" name="Google Shape;312;p37"/>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3" name="Google Shape;313;p37"/>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4" name="Google Shape;314;p37"/>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5" name="Google Shape;315;p37"/>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6" name="Google Shape;316;p37"/>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7" name="Google Shape;317;p37"/>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8" name="Google Shape;318;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9" name="Google Shape;319;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0" name="Google Shape;320;p37"/>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21" name="Shape 321"/>
        <p:cNvGrpSpPr/>
        <p:nvPr/>
      </p:nvGrpSpPr>
      <p:grpSpPr>
        <a:xfrm>
          <a:off x="0" y="0"/>
          <a:ext cx="0" cy="0"/>
          <a:chOff x="0" y="0"/>
          <a:chExt cx="0" cy="0"/>
        </a:xfrm>
      </p:grpSpPr>
      <p:cxnSp>
        <p:nvCxnSpPr>
          <p:cNvPr id="322" name="Google Shape;322;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3" name="Google Shape;323;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4" name="Google Shape;324;p3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5" name="Google Shape;325;p3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6" name="Google Shape;326;p3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7" name="Google Shape;327;p3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8" name="Google Shape;328;p38"/>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9" name="Google Shape;329;p38"/>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0" name="Google Shape;330;p38"/>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8"/>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2" name="Google Shape;332;p38"/>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3" name="Google Shape;333;p38"/>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4" name="Google Shape;334;p38"/>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5" name="Google Shape;335;p38"/>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6" name="Google Shape;336;p38"/>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7" name="Google Shape;337;p38"/>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8" name="Google Shape;338;p38"/>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9" name="Google Shape;339;p38"/>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40" name="Google Shape;340;p38"/>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41" name="Shape 341"/>
        <p:cNvGrpSpPr/>
        <p:nvPr/>
      </p:nvGrpSpPr>
      <p:grpSpPr>
        <a:xfrm>
          <a:off x="0" y="0"/>
          <a:ext cx="0" cy="0"/>
          <a:chOff x="0" y="0"/>
          <a:chExt cx="0" cy="0"/>
        </a:xfrm>
      </p:grpSpPr>
      <p:sp>
        <p:nvSpPr>
          <p:cNvPr id="342" name="Google Shape;342;p39"/>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3" name="Google Shape;343;p39"/>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4" name="Google Shape;344;p39"/>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5" name="Google Shape;345;p39"/>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6" name="Google Shape;346;p39"/>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7" name="Google Shape;347;p39"/>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8" name="Google Shape;348;p39"/>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9" name="Google Shape;349;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0" name="Google Shape;350;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51" name="Shape 351"/>
        <p:cNvGrpSpPr/>
        <p:nvPr/>
      </p:nvGrpSpPr>
      <p:grpSpPr>
        <a:xfrm>
          <a:off x="0" y="0"/>
          <a:ext cx="0" cy="0"/>
          <a:chOff x="0" y="0"/>
          <a:chExt cx="0" cy="0"/>
        </a:xfrm>
      </p:grpSpPr>
      <p:sp>
        <p:nvSpPr>
          <p:cNvPr id="352" name="Google Shape;352;p40"/>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40"/>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40"/>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5" name="Google Shape;355;p40"/>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6" name="Google Shape;356;p40"/>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7" name="Google Shape;357;p40"/>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8" name="Google Shape;358;p40"/>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9" name="Google Shape;359;p40"/>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0" name="Google Shape;360;p40"/>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61" name="Google Shape;361;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2" name="Google Shape;362;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63" name="Shape 363"/>
        <p:cNvGrpSpPr/>
        <p:nvPr/>
      </p:nvGrpSpPr>
      <p:grpSpPr>
        <a:xfrm>
          <a:off x="0" y="0"/>
          <a:ext cx="0" cy="0"/>
          <a:chOff x="0" y="0"/>
          <a:chExt cx="0" cy="0"/>
        </a:xfrm>
      </p:grpSpPr>
      <p:cxnSp>
        <p:nvCxnSpPr>
          <p:cNvPr id="364" name="Google Shape;364;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5" name="Google Shape;365;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6" name="Google Shape;366;p4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7" name="Google Shape;367;p4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8" name="Google Shape;368;p41"/>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9" name="Google Shape;369;p41"/>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70" name="Google Shape;370;p41"/>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1" name="Google Shape;371;p41"/>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2" name="Google Shape;372;p41"/>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3" name="Google Shape;373;p41"/>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1"/>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375" name="Google Shape;375;p41"/>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6" name="Google Shape;376;p41"/>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377" name="Shape 377"/>
        <p:cNvGrpSpPr/>
        <p:nvPr/>
      </p:nvGrpSpPr>
      <p:grpSpPr>
        <a:xfrm>
          <a:off x="0" y="0"/>
          <a:ext cx="0" cy="0"/>
          <a:chOff x="0" y="0"/>
          <a:chExt cx="0" cy="0"/>
        </a:xfrm>
      </p:grpSpPr>
      <p:sp>
        <p:nvSpPr>
          <p:cNvPr id="378" name="Google Shape;378;p42"/>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9" name="Google Shape;379;p42"/>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0" name="Google Shape;380;p42"/>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1" name="Google Shape;381;p42"/>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2" name="Google Shape;382;p42"/>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3" name="Google Shape;383;p42"/>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4" name="Google Shape;384;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5" name="Google Shape;385;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386" name="Shape 386"/>
        <p:cNvGrpSpPr/>
        <p:nvPr/>
      </p:nvGrpSpPr>
      <p:grpSpPr>
        <a:xfrm>
          <a:off x="0" y="0"/>
          <a:ext cx="0" cy="0"/>
          <a:chOff x="0" y="0"/>
          <a:chExt cx="0" cy="0"/>
        </a:xfrm>
      </p:grpSpPr>
      <p:sp>
        <p:nvSpPr>
          <p:cNvPr id="387" name="Google Shape;387;p43"/>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8" name="Google Shape;388;p43"/>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9" name="Google Shape;389;p43"/>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0" name="Google Shape;390;p43"/>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1" name="Google Shape;391;p43"/>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2" name="Google Shape;392;p43"/>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93" name="Google Shape;393;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4" name="Google Shape;394;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5" name="Google Shape;395;p4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6" name="Google Shape;396;p4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7" name="Google Shape;397;p4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98" name="Google Shape;398;p43"/>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9" name="Google Shape;399;p43"/>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00" name="Google Shape;400;p43"/>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401" name="Shape 401"/>
        <p:cNvGrpSpPr/>
        <p:nvPr/>
      </p:nvGrpSpPr>
      <p:grpSpPr>
        <a:xfrm>
          <a:off x="0" y="0"/>
          <a:ext cx="0" cy="0"/>
          <a:chOff x="0" y="0"/>
          <a:chExt cx="0" cy="0"/>
        </a:xfrm>
      </p:grpSpPr>
      <p:sp>
        <p:nvSpPr>
          <p:cNvPr id="402" name="Google Shape;402;p44"/>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3" name="Google Shape;403;p44"/>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404" name="Google Shape;404;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5" name="Google Shape;405;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06" name="Shape 406"/>
        <p:cNvGrpSpPr/>
        <p:nvPr/>
      </p:nvGrpSpPr>
      <p:grpSpPr>
        <a:xfrm>
          <a:off x="0" y="0"/>
          <a:ext cx="0" cy="0"/>
          <a:chOff x="0" y="0"/>
          <a:chExt cx="0" cy="0"/>
        </a:xfrm>
      </p:grpSpPr>
      <p:sp>
        <p:nvSpPr>
          <p:cNvPr id="407" name="Google Shape;407;p45"/>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08" name="Google Shape;408;p45"/>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09" name="Google Shape;409;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0" name="Google Shape;410;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11" name="Shape 411"/>
        <p:cNvGrpSpPr/>
        <p:nvPr/>
      </p:nvGrpSpPr>
      <p:grpSpPr>
        <a:xfrm>
          <a:off x="0" y="0"/>
          <a:ext cx="0" cy="0"/>
          <a:chOff x="0" y="0"/>
          <a:chExt cx="0" cy="0"/>
        </a:xfrm>
      </p:grpSpPr>
      <p:sp>
        <p:nvSpPr>
          <p:cNvPr id="412" name="Google Shape;412;p46"/>
          <p:cNvSpPr txBox="1"/>
          <p:nvPr>
            <p:ph idx="1" type="subTitle"/>
          </p:nvPr>
        </p:nvSpPr>
        <p:spPr>
          <a:xfrm>
            <a:off x="713225" y="1453525"/>
            <a:ext cx="74112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13" name="Google Shape;413;p46"/>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14" name="Google Shape;414;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5" name="Google Shape;415;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6" name="Google Shape;416;p46"/>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17" name="Shape 417"/>
        <p:cNvGrpSpPr/>
        <p:nvPr/>
      </p:nvGrpSpPr>
      <p:grpSpPr>
        <a:xfrm>
          <a:off x="0" y="0"/>
          <a:ext cx="0" cy="0"/>
          <a:chOff x="0" y="0"/>
          <a:chExt cx="0" cy="0"/>
        </a:xfrm>
      </p:grpSpPr>
      <p:cxnSp>
        <p:nvCxnSpPr>
          <p:cNvPr id="418" name="Google Shape;418;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9" name="Google Shape;419;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0" name="Google Shape;420;p4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1" name="Google Shape;421;p4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2" name="Google Shape;422;p4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3" name="Google Shape;423;p4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24" name="Google Shape;424;p47"/>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25" name="Google Shape;425;p47"/>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26" name="Google Shape;426;p47"/>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27" name="Shape 427"/>
        <p:cNvGrpSpPr/>
        <p:nvPr/>
      </p:nvGrpSpPr>
      <p:grpSpPr>
        <a:xfrm>
          <a:off x="0" y="0"/>
          <a:ext cx="0" cy="0"/>
          <a:chOff x="0" y="0"/>
          <a:chExt cx="0" cy="0"/>
        </a:xfrm>
      </p:grpSpPr>
      <p:sp>
        <p:nvSpPr>
          <p:cNvPr id="428" name="Google Shape;428;p48"/>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9" name="Google Shape;429;p48"/>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0" name="Google Shape;430;p48"/>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1" name="Google Shape;431;p48"/>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2" name="Google Shape;432;p48"/>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33" name="Google Shape;433;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4" name="Google Shape;434;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35" name="Shape 435"/>
        <p:cNvGrpSpPr/>
        <p:nvPr/>
      </p:nvGrpSpPr>
      <p:grpSpPr>
        <a:xfrm>
          <a:off x="0" y="0"/>
          <a:ext cx="0" cy="0"/>
          <a:chOff x="0" y="0"/>
          <a:chExt cx="0" cy="0"/>
        </a:xfrm>
      </p:grpSpPr>
      <p:sp>
        <p:nvSpPr>
          <p:cNvPr id="436" name="Google Shape;436;p49"/>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37" name="Google Shape;437;p49"/>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8" name="Google Shape;438;p49"/>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9" name="Google Shape;439;p49"/>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0" name="Google Shape;440;p49"/>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1" name="Google Shape;441;p49"/>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2" name="Google Shape;442;p49"/>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43" name="Google Shape;443;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4" name="Google Shape;444;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5" name="Google Shape;445;p4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6" name="Google Shape;446;p4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7" name="Shape 447"/>
        <p:cNvGrpSpPr/>
        <p:nvPr/>
      </p:nvGrpSpPr>
      <p:grpSpPr>
        <a:xfrm>
          <a:off x="0" y="0"/>
          <a:ext cx="0" cy="0"/>
          <a:chOff x="0" y="0"/>
          <a:chExt cx="0" cy="0"/>
        </a:xfrm>
      </p:grpSpPr>
      <p:sp>
        <p:nvSpPr>
          <p:cNvPr id="448" name="Google Shape;448;p5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49" name="Google Shape;449;p5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0" name="Google Shape;450;p5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51" name="Google Shape;451;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2" name="Google Shape;452;p5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53" name="Google Shape;453;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55" name="Shape 455"/>
        <p:cNvGrpSpPr/>
        <p:nvPr/>
      </p:nvGrpSpPr>
      <p:grpSpPr>
        <a:xfrm>
          <a:off x="0" y="0"/>
          <a:ext cx="0" cy="0"/>
          <a:chOff x="0" y="0"/>
          <a:chExt cx="0" cy="0"/>
        </a:xfrm>
      </p:grpSpPr>
      <p:cxnSp>
        <p:nvCxnSpPr>
          <p:cNvPr id="456" name="Google Shape;456;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7" name="Google Shape;457;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58" name="Shape 458"/>
        <p:cNvGrpSpPr/>
        <p:nvPr/>
      </p:nvGrpSpPr>
      <p:grpSpPr>
        <a:xfrm>
          <a:off x="0" y="0"/>
          <a:ext cx="0" cy="0"/>
          <a:chOff x="0" y="0"/>
          <a:chExt cx="0" cy="0"/>
        </a:xfrm>
      </p:grpSpPr>
      <p:cxnSp>
        <p:nvCxnSpPr>
          <p:cNvPr id="459" name="Google Shape;459;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1" name="Google Shape;461;p5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2" name="Google Shape;462;p5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463" name="Shape 463"/>
        <p:cNvGrpSpPr/>
        <p:nvPr/>
      </p:nvGrpSpPr>
      <p:grpSpPr>
        <a:xfrm>
          <a:off x="0" y="0"/>
          <a:ext cx="0" cy="0"/>
          <a:chOff x="0" y="0"/>
          <a:chExt cx="0" cy="0"/>
        </a:xfrm>
      </p:grpSpPr>
      <p:cxnSp>
        <p:nvCxnSpPr>
          <p:cNvPr id="464" name="Google Shape;464;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5" name="Google Shape;465;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6" name="Google Shape;466;p5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467" name="Shape 467"/>
        <p:cNvGrpSpPr/>
        <p:nvPr/>
      </p:nvGrpSpPr>
      <p:grpSpPr>
        <a:xfrm>
          <a:off x="0" y="0"/>
          <a:ext cx="0" cy="0"/>
          <a:chOff x="0" y="0"/>
          <a:chExt cx="0" cy="0"/>
        </a:xfrm>
      </p:grpSpPr>
      <p:cxnSp>
        <p:nvCxnSpPr>
          <p:cNvPr id="468" name="Google Shape;468;p5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9" name="Google Shape;469;p5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0" name="Google Shape;470;p5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1" name="Google Shape;471;p5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2" name="Google Shape;472;p5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3" name="Google Shape;473;p5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5"/>
          <p:cNvSpPr txBox="1"/>
          <p:nvPr>
            <p:ph type="ctrTitle"/>
          </p:nvPr>
        </p:nvSpPr>
        <p:spPr>
          <a:xfrm>
            <a:off x="1039925" y="744850"/>
            <a:ext cx="7064100" cy="306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Reversa.ai       </a:t>
            </a:r>
            <a:r>
              <a:rPr lang="en"/>
              <a:t>Legal Publication Data Analysis</a:t>
            </a:r>
            <a:endParaRPr/>
          </a:p>
        </p:txBody>
      </p:sp>
      <p:sp>
        <p:nvSpPr>
          <p:cNvPr id="479" name="Google Shape;479;p55"/>
          <p:cNvSpPr txBox="1"/>
          <p:nvPr>
            <p:ph idx="1" type="subTitle"/>
          </p:nvPr>
        </p:nvSpPr>
        <p:spPr>
          <a:xfrm>
            <a:off x="1039963" y="38110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Andrew Darwin, Tony Lomeli, Ethan Zheng, J.T. Reilly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479"/>
                                        </p:tgtEl>
                                        <p:attrNameLst>
                                          <p:attrName>style.visibility</p:attrName>
                                        </p:attrNameLst>
                                      </p:cBhvr>
                                      <p:to>
                                        <p:strVal val="visible"/>
                                      </p:to>
                                    </p:set>
                                    <p:anim calcmode="lin" valueType="num">
                                      <p:cBhvr additive="base">
                                        <p:cTn dur="1000"/>
                                        <p:tgtEl>
                                          <p:spTgt spid="47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4"/>
          <p:cNvSpPr txBox="1"/>
          <p:nvPr>
            <p:ph type="title"/>
          </p:nvPr>
        </p:nvSpPr>
        <p:spPr>
          <a:xfrm>
            <a:off x="1732050" y="2769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Publications over time</a:t>
            </a:r>
            <a:endParaRPr/>
          </a:p>
        </p:txBody>
      </p:sp>
      <p:pic>
        <p:nvPicPr>
          <p:cNvPr id="536" name="Google Shape;536;p64" title="Screenshot 2025-07-22 at 12.14.23 AM.png"/>
          <p:cNvPicPr preferRelativeResize="0"/>
          <p:nvPr/>
        </p:nvPicPr>
        <p:blipFill rotWithShape="1">
          <a:blip r:embed="rId3">
            <a:alphaModFix/>
          </a:blip>
          <a:srcRect b="0" l="724" r="0" t="0"/>
          <a:stretch/>
        </p:blipFill>
        <p:spPr>
          <a:xfrm>
            <a:off x="0" y="849625"/>
            <a:ext cx="6466024" cy="3989076"/>
          </a:xfrm>
          <a:prstGeom prst="rect">
            <a:avLst/>
          </a:prstGeom>
          <a:noFill/>
          <a:ln>
            <a:noFill/>
          </a:ln>
        </p:spPr>
      </p:pic>
      <p:sp>
        <p:nvSpPr>
          <p:cNvPr id="537" name="Google Shape;537;p64"/>
          <p:cNvSpPr txBox="1"/>
          <p:nvPr/>
        </p:nvSpPr>
        <p:spPr>
          <a:xfrm>
            <a:off x="6846725" y="1249750"/>
            <a:ext cx="2200800" cy="33384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Massive growth in number of publications  in 2025</a:t>
            </a:r>
            <a:endParaRPr sz="1500">
              <a:solidFill>
                <a:schemeClr val="dk2"/>
              </a:solidFill>
              <a:latin typeface="Montserrat"/>
              <a:ea typeface="Montserrat"/>
              <a:cs typeface="Montserrat"/>
              <a:sym typeface="Montserrat"/>
            </a:endParaRPr>
          </a:p>
          <a:p>
            <a:pPr indent="-323850" lvl="0" marL="457200" rtl="0" algn="l">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More publications towards start/middle of years</a:t>
            </a:r>
            <a:endParaRPr sz="1500">
              <a:solidFill>
                <a:schemeClr val="dk2"/>
              </a:solidFill>
              <a:latin typeface="Montserrat"/>
              <a:ea typeface="Montserrat"/>
              <a:cs typeface="Montserrat"/>
              <a:sym typeface="Montserrat"/>
            </a:endParaRPr>
          </a:p>
          <a:p>
            <a:pPr indent="-323850" lvl="0" marL="457200" rtl="0" algn="l">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On downward trend </a:t>
            </a:r>
            <a:endParaRPr sz="1500">
              <a:solidFill>
                <a:schemeClr val="dk2"/>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5"/>
          <p:cNvSpPr txBox="1"/>
          <p:nvPr>
            <p:ph type="title"/>
          </p:nvPr>
        </p:nvSpPr>
        <p:spPr>
          <a:xfrm>
            <a:off x="1301850" y="276925"/>
            <a:ext cx="624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Publications over time by Industry</a:t>
            </a:r>
            <a:endParaRPr/>
          </a:p>
        </p:txBody>
      </p:sp>
      <p:pic>
        <p:nvPicPr>
          <p:cNvPr id="543" name="Google Shape;543;p65" title="Screenshot 2025-07-22 at 1.12.10 AM.png"/>
          <p:cNvPicPr preferRelativeResize="0"/>
          <p:nvPr/>
        </p:nvPicPr>
        <p:blipFill rotWithShape="1">
          <a:blip r:embed="rId3">
            <a:alphaModFix/>
          </a:blip>
          <a:srcRect b="0" l="0" r="0" t="2591"/>
          <a:stretch/>
        </p:blipFill>
        <p:spPr>
          <a:xfrm>
            <a:off x="0" y="961250"/>
            <a:ext cx="8479749" cy="4197825"/>
          </a:xfrm>
          <a:prstGeom prst="rect">
            <a:avLst/>
          </a:prstGeom>
          <a:noFill/>
          <a:ln>
            <a:noFill/>
          </a:ln>
        </p:spPr>
      </p:pic>
      <p:pic>
        <p:nvPicPr>
          <p:cNvPr id="544" name="Google Shape;544;p65" title="Screenshot 2025-07-22 at 1.14.10 AM.png"/>
          <p:cNvPicPr preferRelativeResize="0"/>
          <p:nvPr/>
        </p:nvPicPr>
        <p:blipFill>
          <a:blip r:embed="rId4">
            <a:alphaModFix/>
          </a:blip>
          <a:stretch>
            <a:fillRect/>
          </a:stretch>
        </p:blipFill>
        <p:spPr>
          <a:xfrm>
            <a:off x="1531850" y="1113700"/>
            <a:ext cx="2565900" cy="1661825"/>
          </a:xfrm>
          <a:prstGeom prst="rect">
            <a:avLst/>
          </a:prstGeom>
          <a:noFill/>
          <a:ln>
            <a:noFill/>
          </a:ln>
        </p:spPr>
      </p:pic>
      <p:sp>
        <p:nvSpPr>
          <p:cNvPr id="545" name="Google Shape;545;p65"/>
          <p:cNvSpPr txBox="1"/>
          <p:nvPr/>
        </p:nvSpPr>
        <p:spPr>
          <a:xfrm>
            <a:off x="1301850" y="1023000"/>
            <a:ext cx="3374400" cy="20361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Same trends as overall publications count</a:t>
            </a:r>
            <a:endParaRPr sz="1500">
              <a:solidFill>
                <a:schemeClr val="dk2"/>
              </a:solidFill>
              <a:latin typeface="Montserrat"/>
              <a:ea typeface="Montserrat"/>
              <a:cs typeface="Montserrat"/>
              <a:sym typeface="Montserrat"/>
            </a:endParaRPr>
          </a:p>
          <a:p>
            <a:pPr indent="-323850" lvl="0" marL="457200" rtl="0" algn="l">
              <a:spcBef>
                <a:spcPts val="0"/>
              </a:spcBef>
              <a:spcAft>
                <a:spcPts val="0"/>
              </a:spcAft>
              <a:buClr>
                <a:schemeClr val="dk2"/>
              </a:buClr>
              <a:buSzPts val="1500"/>
              <a:buFont typeface="Montserrat"/>
              <a:buChar char="-"/>
            </a:pPr>
            <a:r>
              <a:rPr lang="en" sz="1500">
                <a:solidFill>
                  <a:schemeClr val="dk2"/>
                </a:solidFill>
                <a:latin typeface="Montserrat"/>
                <a:ea typeface="Montserrat"/>
                <a:cs typeface="Montserrat"/>
                <a:sym typeface="Montserrat"/>
              </a:rPr>
              <a:t>Legal area trends look nearly identical, with general </a:t>
            </a:r>
            <a:r>
              <a:rPr lang="en" sz="1500">
                <a:solidFill>
                  <a:schemeClr val="dk2"/>
                </a:solidFill>
                <a:latin typeface="Montserrat"/>
                <a:ea typeface="Montserrat"/>
                <a:cs typeface="Montserrat"/>
                <a:sym typeface="Montserrat"/>
              </a:rPr>
              <a:t>administration</a:t>
            </a:r>
            <a:r>
              <a:rPr lang="en" sz="1500">
                <a:solidFill>
                  <a:schemeClr val="dk2"/>
                </a:solidFill>
                <a:latin typeface="Montserrat"/>
                <a:ea typeface="Montserrat"/>
                <a:cs typeface="Montserrat"/>
                <a:sym typeface="Montserrat"/>
              </a:rPr>
              <a:t> being the largest</a:t>
            </a:r>
            <a:endParaRPr sz="1500">
              <a:solidFill>
                <a:schemeClr val="dk2"/>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6"/>
          <p:cNvSpPr txBox="1"/>
          <p:nvPr>
            <p:ph type="title"/>
          </p:nvPr>
        </p:nvSpPr>
        <p:spPr>
          <a:xfrm>
            <a:off x="1732050" y="1876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Page Count by Legal Area</a:t>
            </a:r>
            <a:endParaRPr/>
          </a:p>
        </p:txBody>
      </p:sp>
      <p:pic>
        <p:nvPicPr>
          <p:cNvPr id="551" name="Google Shape;551;p66" title="Screenshot 2025-07-22 at 12.28.47 AM.png"/>
          <p:cNvPicPr preferRelativeResize="0"/>
          <p:nvPr/>
        </p:nvPicPr>
        <p:blipFill>
          <a:blip r:embed="rId3">
            <a:alphaModFix/>
          </a:blip>
          <a:stretch>
            <a:fillRect/>
          </a:stretch>
        </p:blipFill>
        <p:spPr>
          <a:xfrm>
            <a:off x="0" y="924550"/>
            <a:ext cx="8155824" cy="3937275"/>
          </a:xfrm>
          <a:prstGeom prst="rect">
            <a:avLst/>
          </a:prstGeom>
          <a:noFill/>
          <a:ln>
            <a:noFill/>
          </a:ln>
        </p:spPr>
      </p:pic>
      <p:pic>
        <p:nvPicPr>
          <p:cNvPr id="552" name="Google Shape;552;p66" title="Screenshot 2025-07-22 at 12.32.10 AM.png"/>
          <p:cNvPicPr preferRelativeResize="0"/>
          <p:nvPr/>
        </p:nvPicPr>
        <p:blipFill>
          <a:blip r:embed="rId4">
            <a:alphaModFix/>
          </a:blip>
          <a:stretch>
            <a:fillRect/>
          </a:stretch>
        </p:blipFill>
        <p:spPr>
          <a:xfrm>
            <a:off x="5024275" y="2169975"/>
            <a:ext cx="3393025" cy="1145350"/>
          </a:xfrm>
          <a:prstGeom prst="rect">
            <a:avLst/>
          </a:prstGeom>
          <a:noFill/>
          <a:ln>
            <a:noFill/>
          </a:ln>
        </p:spPr>
      </p:pic>
      <p:sp>
        <p:nvSpPr>
          <p:cNvPr id="553" name="Google Shape;553;p66"/>
          <p:cNvSpPr txBox="1"/>
          <p:nvPr/>
        </p:nvSpPr>
        <p:spPr>
          <a:xfrm>
            <a:off x="5024275" y="2141900"/>
            <a:ext cx="4056000" cy="12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 Longest </a:t>
            </a:r>
            <a:r>
              <a:rPr lang="en">
                <a:solidFill>
                  <a:schemeClr val="dk2"/>
                </a:solidFill>
                <a:latin typeface="Montserrat"/>
                <a:ea typeface="Montserrat"/>
                <a:cs typeface="Montserrat"/>
                <a:sym typeface="Montserrat"/>
              </a:rPr>
              <a:t>documents are economic &amp; </a:t>
            </a:r>
            <a:r>
              <a:rPr lang="en">
                <a:solidFill>
                  <a:schemeClr val="dk2"/>
                </a:solidFill>
                <a:latin typeface="Montserrat"/>
                <a:ea typeface="Montserrat"/>
                <a:cs typeface="Montserrat"/>
                <a:sym typeface="Montserrat"/>
              </a:rPr>
              <a:t>corporate criminal law by far</a:t>
            </a:r>
            <a:endParaRPr>
              <a:solidFill>
                <a:schemeClr val="dk2"/>
              </a:solidFill>
              <a:latin typeface="Montserrat"/>
              <a:ea typeface="Montserrat"/>
              <a:cs typeface="Montserrat"/>
              <a:sym typeface="Montserrat"/>
            </a:endParaRPr>
          </a:p>
          <a:p>
            <a:pPr indent="0" lvl="0" marL="0" rtl="0" algn="l">
              <a:spcBef>
                <a:spcPts val="0"/>
              </a:spcBef>
              <a:spcAft>
                <a:spcPts val="0"/>
              </a:spcAft>
              <a:buNone/>
            </a:pPr>
            <a:r>
              <a:rPr lang="en">
                <a:solidFill>
                  <a:schemeClr val="dk2"/>
                </a:solidFill>
                <a:latin typeface="Montserrat"/>
                <a:ea typeface="Montserrat"/>
                <a:cs typeface="Montserrat"/>
                <a:sym typeface="Montserrat"/>
              </a:rPr>
              <a:t>- Most have low variation, except for General Law</a:t>
            </a:r>
            <a:endParaRPr>
              <a:solidFill>
                <a:schemeClr val="dk2"/>
              </a:solidFill>
              <a:latin typeface="Montserrat"/>
              <a:ea typeface="Montserrat"/>
              <a:cs typeface="Montserrat"/>
              <a:sym typeface="Montserrat"/>
            </a:endParaRPr>
          </a:p>
          <a:p>
            <a:pPr indent="0" lvl="0" marL="0" rtl="0" algn="l">
              <a:spcBef>
                <a:spcPts val="0"/>
              </a:spcBef>
              <a:spcAft>
                <a:spcPts val="0"/>
              </a:spcAft>
              <a:buNone/>
            </a:pPr>
            <a:r>
              <a:rPr lang="en">
                <a:solidFill>
                  <a:schemeClr val="dk2"/>
                </a:solidFill>
                <a:latin typeface="Montserrat"/>
                <a:ea typeface="Montserrat"/>
                <a:cs typeface="Montserrat"/>
                <a:sym typeface="Montserrat"/>
              </a:rPr>
              <a:t>	- understandable as a broad topic</a:t>
            </a:r>
            <a:endParaRPr>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2"/>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67"/>
          <p:cNvSpPr txBox="1"/>
          <p:nvPr>
            <p:ph type="title"/>
          </p:nvPr>
        </p:nvSpPr>
        <p:spPr>
          <a:xfrm>
            <a:off x="1732050" y="2769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Legal Area Intersections</a:t>
            </a:r>
            <a:endParaRPr/>
          </a:p>
        </p:txBody>
      </p:sp>
      <p:pic>
        <p:nvPicPr>
          <p:cNvPr id="559" name="Google Shape;559;p67" title="Screenshot 2025-07-22 at 12.17.43 AM.png"/>
          <p:cNvPicPr preferRelativeResize="0"/>
          <p:nvPr/>
        </p:nvPicPr>
        <p:blipFill>
          <a:blip r:embed="rId3">
            <a:alphaModFix/>
          </a:blip>
          <a:stretch>
            <a:fillRect/>
          </a:stretch>
        </p:blipFill>
        <p:spPr>
          <a:xfrm>
            <a:off x="0" y="849625"/>
            <a:ext cx="6454545" cy="3989075"/>
          </a:xfrm>
          <a:prstGeom prst="rect">
            <a:avLst/>
          </a:prstGeom>
          <a:noFill/>
          <a:ln>
            <a:noFill/>
          </a:ln>
        </p:spPr>
      </p:pic>
      <p:sp>
        <p:nvSpPr>
          <p:cNvPr id="560" name="Google Shape;560;p67"/>
          <p:cNvSpPr txBox="1"/>
          <p:nvPr/>
        </p:nvSpPr>
        <p:spPr>
          <a:xfrm>
            <a:off x="6379425" y="985025"/>
            <a:ext cx="2764500" cy="37083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2"/>
              </a:buClr>
              <a:buSzPts val="1500"/>
              <a:buFont typeface="Montserrat"/>
              <a:buAutoNum type="arabicPeriod"/>
            </a:pPr>
            <a:r>
              <a:rPr lang="en" sz="1500">
                <a:solidFill>
                  <a:schemeClr val="dk2"/>
                </a:solidFill>
                <a:latin typeface="Montserrat"/>
                <a:ea typeface="Montserrat"/>
                <a:cs typeface="Montserrat"/>
                <a:sym typeface="Montserrat"/>
              </a:rPr>
              <a:t>Public Administration + General Administrative Law</a:t>
            </a:r>
            <a:endParaRPr sz="1500">
              <a:solidFill>
                <a:schemeClr val="dk2"/>
              </a:solidFill>
              <a:latin typeface="Montserrat"/>
              <a:ea typeface="Montserrat"/>
              <a:cs typeface="Montserrat"/>
              <a:sym typeface="Montserrat"/>
            </a:endParaRPr>
          </a:p>
          <a:p>
            <a:pPr indent="-323850" lvl="0" marL="457200" rtl="0" algn="l">
              <a:lnSpc>
                <a:spcPct val="115000"/>
              </a:lnSpc>
              <a:spcBef>
                <a:spcPts val="0"/>
              </a:spcBef>
              <a:spcAft>
                <a:spcPts val="0"/>
              </a:spcAft>
              <a:buClr>
                <a:schemeClr val="dk2"/>
              </a:buClr>
              <a:buSzPts val="1500"/>
              <a:buFont typeface="Montserrat"/>
              <a:buAutoNum type="arabicPeriod"/>
            </a:pPr>
            <a:r>
              <a:rPr lang="en" sz="1500">
                <a:solidFill>
                  <a:schemeClr val="dk2"/>
                </a:solidFill>
                <a:latin typeface="Montserrat"/>
                <a:ea typeface="Montserrat"/>
                <a:cs typeface="Montserrat"/>
                <a:sym typeface="Montserrat"/>
              </a:rPr>
              <a:t>Education &amp; Culture + </a:t>
            </a:r>
            <a:r>
              <a:rPr lang="en" sz="1500">
                <a:solidFill>
                  <a:schemeClr val="dk1"/>
                </a:solidFill>
                <a:latin typeface="Montserrat"/>
                <a:ea typeface="Montserrat"/>
                <a:cs typeface="Montserrat"/>
                <a:sym typeface="Montserrat"/>
              </a:rPr>
              <a:t>General Administrative Law</a:t>
            </a:r>
            <a:endParaRPr sz="1500">
              <a:solidFill>
                <a:schemeClr val="dk1"/>
              </a:solidFill>
              <a:latin typeface="Montserrat"/>
              <a:ea typeface="Montserrat"/>
              <a:cs typeface="Montserrat"/>
              <a:sym typeface="Montserrat"/>
            </a:endParaRPr>
          </a:p>
          <a:p>
            <a:pPr indent="-323850" lvl="0" marL="457200" rtl="0" algn="l">
              <a:lnSpc>
                <a:spcPct val="115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Energy + Sectorial Public</a:t>
            </a:r>
            <a:endParaRPr sz="15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300">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8"/>
          <p:cNvSpPr txBox="1"/>
          <p:nvPr>
            <p:ph type="title"/>
          </p:nvPr>
        </p:nvSpPr>
        <p:spPr>
          <a:xfrm>
            <a:off x="1732050" y="199700"/>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Intersections Cont’d</a:t>
            </a:r>
            <a:endParaRPr/>
          </a:p>
        </p:txBody>
      </p:sp>
      <p:pic>
        <p:nvPicPr>
          <p:cNvPr id="566" name="Google Shape;566;p68" title="Screenshot 2025-07-22 at 1.34.05 AM.png"/>
          <p:cNvPicPr preferRelativeResize="0"/>
          <p:nvPr/>
        </p:nvPicPr>
        <p:blipFill rotWithShape="1">
          <a:blip r:embed="rId3">
            <a:alphaModFix/>
          </a:blip>
          <a:srcRect b="0" l="0" r="0" t="1166"/>
          <a:stretch/>
        </p:blipFill>
        <p:spPr>
          <a:xfrm>
            <a:off x="0" y="849625"/>
            <a:ext cx="9144003" cy="4004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Insights</a:t>
            </a:r>
            <a:endParaRPr/>
          </a:p>
        </p:txBody>
      </p:sp>
      <p:sp>
        <p:nvSpPr>
          <p:cNvPr id="572" name="Google Shape;572;p69"/>
          <p:cNvSpPr txBox="1"/>
          <p:nvPr>
            <p:ph idx="1" type="body"/>
          </p:nvPr>
        </p:nvSpPr>
        <p:spPr>
          <a:xfrm>
            <a:off x="86600" y="1260400"/>
            <a:ext cx="4472400" cy="32958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0"/>
              </a:spcBef>
              <a:spcAft>
                <a:spcPts val="0"/>
              </a:spcAft>
              <a:buSzPts val="2100"/>
              <a:buChar char="-"/>
            </a:pPr>
            <a:r>
              <a:rPr lang="en" sz="1400"/>
              <a:t>Public Administration, Education, and Energy industries dominate in volume and frequency </a:t>
            </a:r>
            <a:endParaRPr sz="1400"/>
          </a:p>
          <a:p>
            <a:pPr indent="-361950" lvl="0" marL="457200" rtl="0" algn="l">
              <a:lnSpc>
                <a:spcPct val="115000"/>
              </a:lnSpc>
              <a:spcBef>
                <a:spcPts val="0"/>
              </a:spcBef>
              <a:spcAft>
                <a:spcPts val="0"/>
              </a:spcAft>
              <a:buSzPts val="2100"/>
              <a:buChar char="-"/>
            </a:pPr>
            <a:r>
              <a:rPr lang="en" sz="1400"/>
              <a:t>General and Sectoral Public Law are the most frequent legal areas across industries</a:t>
            </a:r>
            <a:endParaRPr sz="1400"/>
          </a:p>
          <a:p>
            <a:pPr indent="-361950" lvl="1" marL="914400" rtl="0" algn="l">
              <a:lnSpc>
                <a:spcPct val="115000"/>
              </a:lnSpc>
              <a:spcBef>
                <a:spcPts val="0"/>
              </a:spcBef>
              <a:spcAft>
                <a:spcPts val="0"/>
              </a:spcAft>
              <a:buSzPts val="2100"/>
              <a:buChar char="-"/>
            </a:pPr>
            <a:r>
              <a:rPr lang="en"/>
              <a:t>highlights the need for legal tech tools tailored to public regulation.</a:t>
            </a:r>
            <a:endParaRPr/>
          </a:p>
          <a:p>
            <a:pPr indent="-317500" lvl="0" marL="457200" rtl="0" algn="l">
              <a:lnSpc>
                <a:spcPct val="115000"/>
              </a:lnSpc>
              <a:spcBef>
                <a:spcPts val="0"/>
              </a:spcBef>
              <a:spcAft>
                <a:spcPts val="0"/>
              </a:spcAft>
              <a:buSzPts val="1400"/>
              <a:buChar char="-"/>
            </a:pPr>
            <a:r>
              <a:rPr lang="en" sz="1400"/>
              <a:t>Corporate</a:t>
            </a:r>
            <a:r>
              <a:rPr lang="en" sz="1400"/>
              <a:t> and Economic Criminal Law has the largest median page count by a large margin</a:t>
            </a:r>
            <a:endParaRPr sz="1400"/>
          </a:p>
          <a:p>
            <a:pPr indent="0" lvl="0" marL="457200" rtl="0" algn="l">
              <a:lnSpc>
                <a:spcPct val="115000"/>
              </a:lnSpc>
              <a:spcBef>
                <a:spcPts val="1200"/>
              </a:spcBef>
              <a:spcAft>
                <a:spcPts val="1200"/>
              </a:spcAft>
              <a:buNone/>
            </a:pPr>
            <a:r>
              <a:t/>
            </a:r>
            <a:endParaRPr sz="1300"/>
          </a:p>
        </p:txBody>
      </p:sp>
      <p:sp>
        <p:nvSpPr>
          <p:cNvPr id="573" name="Google Shape;573;p69"/>
          <p:cNvSpPr txBox="1"/>
          <p:nvPr>
            <p:ph idx="1" type="body"/>
          </p:nvPr>
        </p:nvSpPr>
        <p:spPr>
          <a:xfrm>
            <a:off x="4759375" y="1260400"/>
            <a:ext cx="4384500" cy="3295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sz="1400"/>
              <a:t>Royal Decrees, Ministerial Orders, and Resolutions are most common types of norm</a:t>
            </a:r>
            <a:endParaRPr sz="1400"/>
          </a:p>
          <a:p>
            <a:pPr indent="-317500" lvl="0" marL="457200" rtl="0" algn="l">
              <a:lnSpc>
                <a:spcPct val="115000"/>
              </a:lnSpc>
              <a:spcBef>
                <a:spcPts val="0"/>
              </a:spcBef>
              <a:spcAft>
                <a:spcPts val="0"/>
              </a:spcAft>
              <a:buSzPts val="1400"/>
              <a:buChar char="-"/>
            </a:pPr>
            <a:r>
              <a:rPr lang="en" sz="1400">
                <a:solidFill>
                  <a:schemeClr val="dk1"/>
                </a:solidFill>
              </a:rPr>
              <a:t>In general most documents seem to be published in the first half of a given year</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70"/>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Actionable Analysis</a:t>
            </a:r>
            <a:endParaRPr/>
          </a:p>
        </p:txBody>
      </p:sp>
      <p:sp>
        <p:nvSpPr>
          <p:cNvPr id="579" name="Google Shape;579;p70"/>
          <p:cNvSpPr txBox="1"/>
          <p:nvPr>
            <p:ph idx="1" type="body"/>
          </p:nvPr>
        </p:nvSpPr>
        <p:spPr>
          <a:xfrm>
            <a:off x="86600" y="1260400"/>
            <a:ext cx="4472400" cy="3295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sz="1400"/>
              <a:t>Prioritize Public Law NLP Models (Administrative &amp; Sectoral Public Law)</a:t>
            </a:r>
            <a:endParaRPr sz="1400"/>
          </a:p>
          <a:p>
            <a:pPr indent="-317500" lvl="0" marL="457200" rtl="0" algn="l">
              <a:lnSpc>
                <a:spcPct val="115000"/>
              </a:lnSpc>
              <a:spcBef>
                <a:spcPts val="0"/>
              </a:spcBef>
              <a:spcAft>
                <a:spcPts val="0"/>
              </a:spcAft>
              <a:buSzPts val="1400"/>
              <a:buChar char="-"/>
            </a:pPr>
            <a:r>
              <a:rPr lang="en" sz="1400"/>
              <a:t>Create more in depth summaries for economic and corporate law</a:t>
            </a:r>
            <a:endParaRPr sz="1400"/>
          </a:p>
          <a:p>
            <a:pPr indent="-317500" lvl="1" marL="914400" rtl="0" algn="l">
              <a:lnSpc>
                <a:spcPct val="115000"/>
              </a:lnSpc>
              <a:spcBef>
                <a:spcPts val="0"/>
              </a:spcBef>
              <a:spcAft>
                <a:spcPts val="0"/>
              </a:spcAft>
              <a:buSzPts val="1400"/>
              <a:buChar char="-"/>
            </a:pPr>
            <a:r>
              <a:rPr lang="en"/>
              <a:t>Laws are more nuanced and lengthy, increasing risk of misinterpretation or omission in a summary</a:t>
            </a:r>
            <a:endParaRPr/>
          </a:p>
          <a:p>
            <a:pPr indent="-317500" lvl="0" marL="457200" rtl="0" algn="l">
              <a:lnSpc>
                <a:spcPct val="115000"/>
              </a:lnSpc>
              <a:spcBef>
                <a:spcPts val="0"/>
              </a:spcBef>
              <a:spcAft>
                <a:spcPts val="0"/>
              </a:spcAft>
              <a:buSzPts val="1400"/>
              <a:buChar char="-"/>
            </a:pPr>
            <a:r>
              <a:rPr lang="en" sz="1400"/>
              <a:t>After completing analysis of one area, recommend related legal areas or industries with frequent overlap</a:t>
            </a:r>
            <a:endParaRPr sz="1400"/>
          </a:p>
          <a:p>
            <a:pPr indent="-317500" lvl="1" marL="914400" rtl="0" algn="l">
              <a:lnSpc>
                <a:spcPct val="115000"/>
              </a:lnSpc>
              <a:spcBef>
                <a:spcPts val="0"/>
              </a:spcBef>
              <a:spcAft>
                <a:spcPts val="0"/>
              </a:spcAft>
              <a:buSzPts val="1400"/>
              <a:buChar char="-"/>
            </a:pPr>
            <a:r>
              <a:rPr lang="en"/>
              <a:t>Ie: Company reviewing Energy norms in Sectoral Public Law, </a:t>
            </a:r>
            <a:r>
              <a:rPr lang="en"/>
              <a:t>recommend reviewing Environmental Law norms</a:t>
            </a:r>
            <a:endParaRPr sz="1400"/>
          </a:p>
          <a:p>
            <a:pPr indent="0" lvl="0" marL="457200" rtl="0" algn="l">
              <a:lnSpc>
                <a:spcPct val="115000"/>
              </a:lnSpc>
              <a:spcBef>
                <a:spcPts val="1200"/>
              </a:spcBef>
              <a:spcAft>
                <a:spcPts val="1200"/>
              </a:spcAft>
              <a:buNone/>
            </a:pPr>
            <a:r>
              <a:t/>
            </a:r>
            <a:endParaRPr sz="1400"/>
          </a:p>
        </p:txBody>
      </p:sp>
      <p:sp>
        <p:nvSpPr>
          <p:cNvPr id="580" name="Google Shape;580;p70"/>
          <p:cNvSpPr txBox="1"/>
          <p:nvPr>
            <p:ph idx="1" type="body"/>
          </p:nvPr>
        </p:nvSpPr>
        <p:spPr>
          <a:xfrm>
            <a:off x="4759375" y="1260400"/>
            <a:ext cx="4384500" cy="3295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sz="1400"/>
              <a:t>Agricultural, Energy, and Education &amp; Culture are most active sectors behind the general classes</a:t>
            </a:r>
            <a:endParaRPr sz="1400"/>
          </a:p>
          <a:p>
            <a:pPr indent="-317500" lvl="0" marL="457200" rtl="0" algn="l">
              <a:lnSpc>
                <a:spcPct val="115000"/>
              </a:lnSpc>
              <a:spcBef>
                <a:spcPts val="0"/>
              </a:spcBef>
              <a:spcAft>
                <a:spcPts val="0"/>
              </a:spcAft>
              <a:buSzPts val="1400"/>
              <a:buChar char="-"/>
            </a:pPr>
            <a:r>
              <a:rPr lang="en" sz="1400"/>
              <a:t>Increase reporting &amp; analysis </a:t>
            </a:r>
            <a:r>
              <a:rPr lang="en" sz="1400"/>
              <a:t>frequency</a:t>
            </a:r>
            <a:r>
              <a:rPr lang="en" sz="1400"/>
              <a:t> in first half of year to match higher publication volume</a:t>
            </a:r>
            <a:endParaRPr sz="1400"/>
          </a:p>
          <a:p>
            <a:pPr indent="-317500" lvl="0" marL="457200" rtl="0" algn="l">
              <a:lnSpc>
                <a:spcPct val="115000"/>
              </a:lnSpc>
              <a:spcBef>
                <a:spcPts val="0"/>
              </a:spcBef>
              <a:spcAft>
                <a:spcPts val="0"/>
              </a:spcAft>
              <a:buSzPts val="1400"/>
              <a:buChar char="-"/>
            </a:pPr>
            <a:r>
              <a:rPr lang="en" sz="1400"/>
              <a:t>Highlight the overwhelming volume and complexity of regulations companies face</a:t>
            </a:r>
            <a:endParaRPr sz="1400"/>
          </a:p>
          <a:p>
            <a:pPr indent="-317500" lvl="1" marL="914400" rtl="0" algn="l">
              <a:lnSpc>
                <a:spcPct val="115000"/>
              </a:lnSpc>
              <a:spcBef>
                <a:spcPts val="0"/>
              </a:spcBef>
              <a:spcAft>
                <a:spcPts val="0"/>
              </a:spcAft>
              <a:buSzPts val="1400"/>
              <a:buChar char="-"/>
            </a:pPr>
            <a:r>
              <a:rPr lang="en"/>
              <a:t>Emphasizes necessity and efficiency of AI-powered summaries</a:t>
            </a:r>
            <a:endParaRPr/>
          </a:p>
          <a:p>
            <a:pPr indent="-317500" lvl="1" marL="914400" rtl="0" algn="l">
              <a:lnSpc>
                <a:spcPct val="115000"/>
              </a:lnSpc>
              <a:spcBef>
                <a:spcPts val="0"/>
              </a:spcBef>
              <a:spcAft>
                <a:spcPts val="0"/>
              </a:spcAft>
              <a:buSzPts val="1400"/>
              <a:buChar char="-"/>
            </a:pPr>
            <a:r>
              <a:rPr lang="en"/>
              <a:t>Ie: Economic &amp; </a:t>
            </a:r>
            <a:r>
              <a:rPr lang="en"/>
              <a:t>Corporate</a:t>
            </a:r>
            <a:r>
              <a:rPr lang="en"/>
              <a:t> law avg. 200+ pages per publication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71"/>
          <p:cNvSpPr txBox="1"/>
          <p:nvPr>
            <p:ph type="title"/>
          </p:nvPr>
        </p:nvSpPr>
        <p:spPr>
          <a:xfrm>
            <a:off x="713225" y="445025"/>
            <a:ext cx="5385900" cy="59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Challenges:</a:t>
            </a:r>
            <a:endParaRPr/>
          </a:p>
        </p:txBody>
      </p:sp>
      <p:sp>
        <p:nvSpPr>
          <p:cNvPr id="586" name="Google Shape;586;p71"/>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b="1" lang="en" sz="1400"/>
              <a:t>Text Noise: </a:t>
            </a:r>
            <a:r>
              <a:rPr lang="en" sz="1400"/>
              <a:t>Titles </a:t>
            </a:r>
            <a:r>
              <a:rPr lang="en" sz="1400"/>
              <a:t>are inconsistent </a:t>
            </a:r>
            <a:r>
              <a:rPr lang="en" sz="1400"/>
              <a:t>and may lack legal vocabulary and length.</a:t>
            </a:r>
            <a:endParaRPr sz="1400"/>
          </a:p>
          <a:p>
            <a:pPr indent="-317500" lvl="0" marL="457200" rtl="0" algn="l">
              <a:lnSpc>
                <a:spcPct val="150000"/>
              </a:lnSpc>
              <a:spcBef>
                <a:spcPts val="0"/>
              </a:spcBef>
              <a:spcAft>
                <a:spcPts val="0"/>
              </a:spcAft>
              <a:buSzPts val="1400"/>
              <a:buChar char="●"/>
            </a:pPr>
            <a:r>
              <a:rPr b="1" lang="en" sz="1400"/>
              <a:t>Missing Values: </a:t>
            </a:r>
            <a:r>
              <a:rPr lang="en" sz="1400"/>
              <a:t>Not always recoverable by rule-based imputation.</a:t>
            </a:r>
            <a:endParaRPr sz="1400"/>
          </a:p>
          <a:p>
            <a:pPr indent="-317500" lvl="0" marL="457200" rtl="0" algn="l">
              <a:lnSpc>
                <a:spcPct val="150000"/>
              </a:lnSpc>
              <a:spcBef>
                <a:spcPts val="0"/>
              </a:spcBef>
              <a:spcAft>
                <a:spcPts val="0"/>
              </a:spcAft>
              <a:buSzPts val="1400"/>
              <a:buChar char="●"/>
            </a:pPr>
            <a:r>
              <a:rPr b="1" lang="en" sz="1400"/>
              <a:t>Sparse Multilabel Structure: </a:t>
            </a:r>
            <a:r>
              <a:rPr lang="en" sz="1400"/>
              <a:t>Rows can be linked to multiple classes which can be hard to model without advanced techniques</a:t>
            </a:r>
            <a:endParaRPr sz="1400"/>
          </a:p>
          <a:p>
            <a:pPr indent="0" lvl="0" marL="0" rtl="0" algn="l">
              <a:lnSpc>
                <a:spcPct val="150000"/>
              </a:lnSpc>
              <a:spcBef>
                <a:spcPts val="1200"/>
              </a:spcBef>
              <a:spcAft>
                <a:spcPts val="0"/>
              </a:spcAft>
              <a:buNone/>
            </a:pPr>
            <a:r>
              <a:rPr b="1" lang="en" sz="1400">
                <a:solidFill>
                  <a:schemeClr val="dk1"/>
                </a:solidFill>
              </a:rPr>
              <a:t>Improvements:</a:t>
            </a:r>
            <a:endParaRPr sz="1400">
              <a:solidFill>
                <a:schemeClr val="dk1"/>
              </a:solidFill>
            </a:endParaRPr>
          </a:p>
          <a:p>
            <a:pPr indent="-317500" lvl="0" marL="457200" rtl="0" algn="l">
              <a:lnSpc>
                <a:spcPct val="150000"/>
              </a:lnSpc>
              <a:spcBef>
                <a:spcPts val="1200"/>
              </a:spcBef>
              <a:spcAft>
                <a:spcPts val="0"/>
              </a:spcAft>
              <a:buSzPts val="1400"/>
              <a:buChar char="●"/>
            </a:pPr>
            <a:r>
              <a:rPr lang="en" sz="1400">
                <a:solidFill>
                  <a:schemeClr val="dk1"/>
                </a:solidFill>
              </a:rPr>
              <a:t>Integrate with a dashboard or API.</a:t>
            </a:r>
            <a:endParaRPr sz="1400">
              <a:solidFill>
                <a:schemeClr val="dk1"/>
              </a:solidFill>
            </a:endParaRPr>
          </a:p>
          <a:p>
            <a:pPr indent="-317500" lvl="0" marL="457200" rtl="0" algn="l">
              <a:lnSpc>
                <a:spcPct val="150000"/>
              </a:lnSpc>
              <a:spcBef>
                <a:spcPts val="0"/>
              </a:spcBef>
              <a:spcAft>
                <a:spcPts val="0"/>
              </a:spcAft>
              <a:buSzPts val="1400"/>
              <a:buChar char="●"/>
            </a:pPr>
            <a:r>
              <a:rPr lang="en" sz="1400">
                <a:solidFill>
                  <a:schemeClr val="dk1"/>
                </a:solidFill>
              </a:rPr>
              <a:t>Use datasets for laws and regulations outside of Spain.</a:t>
            </a:r>
            <a:endParaRPr sz="1400">
              <a:solidFill>
                <a:schemeClr val="dk1"/>
              </a:solidFill>
            </a:endParaRPr>
          </a:p>
          <a:p>
            <a:pPr indent="-317500" lvl="0" marL="457200" rtl="0" algn="l">
              <a:lnSpc>
                <a:spcPct val="150000"/>
              </a:lnSpc>
              <a:spcBef>
                <a:spcPts val="0"/>
              </a:spcBef>
              <a:spcAft>
                <a:spcPts val="0"/>
              </a:spcAft>
              <a:buSzPts val="1400"/>
              <a:buChar char="●"/>
            </a:pPr>
            <a:r>
              <a:rPr lang="en" sz="1400">
                <a:solidFill>
                  <a:schemeClr val="dk1"/>
                </a:solidFill>
              </a:rPr>
              <a:t>Imputation logic should account for polysemy and synonymy in legal documents for greater understanding of context</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72"/>
          <p:cNvSpPr txBox="1"/>
          <p:nvPr>
            <p:ph type="title"/>
          </p:nvPr>
        </p:nvSpPr>
        <p:spPr>
          <a:xfrm>
            <a:off x="1732050" y="2285400"/>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000"/>
              <a:t>Modeling</a:t>
            </a:r>
            <a:endParaRPr sz="5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73"/>
          <p:cNvSpPr txBox="1"/>
          <p:nvPr>
            <p:ph type="title"/>
          </p:nvPr>
        </p:nvSpPr>
        <p:spPr>
          <a:xfrm>
            <a:off x="198025" y="324700"/>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Forest Results</a:t>
            </a:r>
            <a:endParaRPr/>
          </a:p>
        </p:txBody>
      </p:sp>
      <p:sp>
        <p:nvSpPr>
          <p:cNvPr id="597" name="Google Shape;597;p73"/>
          <p:cNvSpPr txBox="1"/>
          <p:nvPr>
            <p:ph idx="1" type="body"/>
          </p:nvPr>
        </p:nvSpPr>
        <p:spPr>
          <a:xfrm>
            <a:off x="198025" y="981000"/>
            <a:ext cx="4472400" cy="120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20%/80% Testing/Training Split</a:t>
            </a:r>
            <a:endParaRPr sz="1400"/>
          </a:p>
          <a:p>
            <a:pPr indent="0" lvl="0" marL="0" rtl="0" algn="l">
              <a:lnSpc>
                <a:spcPct val="100000"/>
              </a:lnSpc>
              <a:spcBef>
                <a:spcPts val="1200"/>
              </a:spcBef>
              <a:spcAft>
                <a:spcPts val="0"/>
              </a:spcAft>
              <a:buNone/>
            </a:pPr>
            <a:r>
              <a:rPr b="1" lang="en" sz="1400"/>
              <a:t>Overall Accuracy: 76.38% </a:t>
            </a:r>
            <a:endParaRPr b="1" sz="1400"/>
          </a:p>
          <a:p>
            <a:pPr indent="0" lvl="0" marL="0" rtl="0" algn="l">
              <a:lnSpc>
                <a:spcPct val="115000"/>
              </a:lnSpc>
              <a:spcBef>
                <a:spcPts val="1200"/>
              </a:spcBef>
              <a:spcAft>
                <a:spcPts val="0"/>
              </a:spcAft>
              <a:buClr>
                <a:schemeClr val="dk1"/>
              </a:buClr>
              <a:buSzPts val="1100"/>
              <a:buFont typeface="Arial"/>
              <a:buNone/>
            </a:pPr>
            <a:r>
              <a:rPr b="1" lang="en" sz="1400">
                <a:solidFill>
                  <a:schemeClr val="dk1"/>
                </a:solidFill>
              </a:rPr>
              <a:t>Per Class Accuracy:</a:t>
            </a:r>
            <a:endParaRPr b="1" sz="1400"/>
          </a:p>
          <a:p>
            <a:pPr indent="0" lvl="0" marL="457200" rtl="0" algn="l">
              <a:lnSpc>
                <a:spcPct val="115000"/>
              </a:lnSpc>
              <a:spcBef>
                <a:spcPts val="1200"/>
              </a:spcBef>
              <a:spcAft>
                <a:spcPts val="1200"/>
              </a:spcAft>
              <a:buNone/>
            </a:pPr>
            <a:r>
              <a:t/>
            </a:r>
            <a:endParaRPr sz="1300"/>
          </a:p>
        </p:txBody>
      </p:sp>
      <p:pic>
        <p:nvPicPr>
          <p:cNvPr id="598" name="Google Shape;598;p73" title="Screenshot 2025-07-28 at 6.38.40 PM.png"/>
          <p:cNvPicPr preferRelativeResize="0"/>
          <p:nvPr/>
        </p:nvPicPr>
        <p:blipFill rotWithShape="1">
          <a:blip r:embed="rId3">
            <a:alphaModFix/>
          </a:blip>
          <a:srcRect b="0" l="0" r="0" t="6226"/>
          <a:stretch/>
        </p:blipFill>
        <p:spPr>
          <a:xfrm>
            <a:off x="42725" y="2099275"/>
            <a:ext cx="4627700" cy="2733299"/>
          </a:xfrm>
          <a:prstGeom prst="rect">
            <a:avLst/>
          </a:prstGeom>
          <a:noFill/>
          <a:ln>
            <a:noFill/>
          </a:ln>
        </p:spPr>
      </p:pic>
      <p:sp>
        <p:nvSpPr>
          <p:cNvPr id="599" name="Google Shape;599;p73"/>
          <p:cNvSpPr txBox="1"/>
          <p:nvPr>
            <p:ph idx="1" type="body"/>
          </p:nvPr>
        </p:nvSpPr>
        <p:spPr>
          <a:xfrm>
            <a:off x="4670425" y="1829975"/>
            <a:ext cx="4472400" cy="120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t>Most important words for the model fit:</a:t>
            </a:r>
            <a:endParaRPr b="1" sz="1400"/>
          </a:p>
          <a:p>
            <a:pPr indent="0" lvl="0" marL="457200" rtl="0" algn="l">
              <a:lnSpc>
                <a:spcPct val="115000"/>
              </a:lnSpc>
              <a:spcBef>
                <a:spcPts val="1200"/>
              </a:spcBef>
              <a:spcAft>
                <a:spcPts val="1200"/>
              </a:spcAft>
              <a:buNone/>
            </a:pPr>
            <a:r>
              <a:t/>
            </a:r>
            <a:endParaRPr sz="1300"/>
          </a:p>
        </p:txBody>
      </p:sp>
      <p:pic>
        <p:nvPicPr>
          <p:cNvPr id="600" name="Google Shape;600;p73" title="Screenshot 2025-07-28 at 7.12.48 PM.png"/>
          <p:cNvPicPr preferRelativeResize="0"/>
          <p:nvPr/>
        </p:nvPicPr>
        <p:blipFill rotWithShape="1">
          <a:blip r:embed="rId4">
            <a:alphaModFix/>
          </a:blip>
          <a:srcRect b="0" l="0" r="0" t="7381"/>
          <a:stretch/>
        </p:blipFill>
        <p:spPr>
          <a:xfrm>
            <a:off x="4592775" y="2182201"/>
            <a:ext cx="4627700" cy="26503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Overview</a:t>
            </a:r>
            <a:endParaRPr/>
          </a:p>
        </p:txBody>
      </p:sp>
      <p:sp>
        <p:nvSpPr>
          <p:cNvPr id="485" name="Google Shape;485;p56"/>
          <p:cNvSpPr txBox="1"/>
          <p:nvPr>
            <p:ph idx="1" type="body"/>
          </p:nvPr>
        </p:nvSpPr>
        <p:spPr>
          <a:xfrm>
            <a:off x="713250" y="1084375"/>
            <a:ext cx="7717500" cy="37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400">
                <a:solidFill>
                  <a:schemeClr val="dk1"/>
                </a:solidFill>
              </a:rPr>
              <a:t>Goal:</a:t>
            </a:r>
            <a:endParaRPr b="1" sz="1400">
              <a:solidFill>
                <a:schemeClr val="dk1"/>
              </a:solidFill>
            </a:endParaRPr>
          </a:p>
          <a:p>
            <a:pPr indent="-317500" lvl="0" marL="457200" rtl="0" algn="l">
              <a:lnSpc>
                <a:spcPct val="100000"/>
              </a:lnSpc>
              <a:spcBef>
                <a:spcPts val="0"/>
              </a:spcBef>
              <a:spcAft>
                <a:spcPts val="0"/>
              </a:spcAft>
              <a:buSzPts val="1400"/>
              <a:buFont typeface="Montserrat"/>
              <a:buChar char="●"/>
            </a:pPr>
            <a:r>
              <a:rPr lang="en" sz="1400">
                <a:solidFill>
                  <a:schemeClr val="dk1"/>
                </a:solidFill>
              </a:rPr>
              <a:t>Analyze a structured dataset of legal publications extracted from Spanish official bulletins.</a:t>
            </a:r>
            <a:endParaRPr sz="1400">
              <a:solidFill>
                <a:schemeClr val="dk1"/>
              </a:solidFill>
            </a:endParaRPr>
          </a:p>
          <a:p>
            <a:pPr indent="-317500" lvl="0" marL="457200" rtl="0" algn="l">
              <a:lnSpc>
                <a:spcPct val="100000"/>
              </a:lnSpc>
              <a:spcBef>
                <a:spcPts val="0"/>
              </a:spcBef>
              <a:spcAft>
                <a:spcPts val="0"/>
              </a:spcAft>
              <a:buSzPts val="1400"/>
              <a:buFont typeface="Montserrat"/>
              <a:buChar char="●"/>
            </a:pPr>
            <a:r>
              <a:rPr lang="en" sz="1400">
                <a:solidFill>
                  <a:schemeClr val="dk1"/>
                </a:solidFill>
              </a:rPr>
              <a:t>Identify patterns across legal domains (ramas jurídicas) and industrial divisions (divisiones).</a:t>
            </a:r>
            <a:endParaRPr sz="1400">
              <a:solidFill>
                <a:schemeClr val="dk1"/>
              </a:solidFill>
            </a:endParaRPr>
          </a:p>
          <a:p>
            <a:pPr indent="-317500" lvl="0" marL="457200" rtl="0" algn="l">
              <a:lnSpc>
                <a:spcPct val="100000"/>
              </a:lnSpc>
              <a:spcBef>
                <a:spcPts val="0"/>
              </a:spcBef>
              <a:spcAft>
                <a:spcPts val="0"/>
              </a:spcAft>
              <a:buSzPts val="1400"/>
              <a:buFont typeface="Montserrat"/>
              <a:buChar char="●"/>
            </a:pPr>
            <a:r>
              <a:rPr lang="en" sz="1400">
                <a:solidFill>
                  <a:schemeClr val="dk1"/>
                </a:solidFill>
              </a:rPr>
              <a:t>Prepare a cleaner dataset to support clear, insightful visualizations and interpretable trends in legal data.</a:t>
            </a:r>
            <a:endParaRPr sz="1400">
              <a:solidFill>
                <a:schemeClr val="dk1"/>
              </a:solidFill>
            </a:endParaRPr>
          </a:p>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rPr b="1" lang="en" sz="1400">
                <a:solidFill>
                  <a:schemeClr val="dk1"/>
                </a:solidFill>
              </a:rPr>
              <a:t>Tools:</a:t>
            </a:r>
            <a:endParaRPr b="1"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Pandas for data manipulation</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NumPy for numerical operations</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Seaborn/Matplotlib for visualization</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Scikit-learn for the machine learning model</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Google Colab + Google Drive for cloud execution and storage</a:t>
            </a:r>
            <a:endParaRPr sz="14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84"/>
                                        </p:tgtEl>
                                        <p:attrNameLst>
                                          <p:attrName>style.visibility</p:attrName>
                                        </p:attrNameLst>
                                      </p:cBhvr>
                                      <p:to>
                                        <p:strVal val="visible"/>
                                      </p:to>
                                    </p:set>
                                    <p:anim calcmode="lin" valueType="num">
                                      <p:cBhvr additive="base">
                                        <p:cTn dur="1000"/>
                                        <p:tgtEl>
                                          <p:spTgt spid="48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74"/>
          <p:cNvSpPr txBox="1"/>
          <p:nvPr>
            <p:ph type="title"/>
          </p:nvPr>
        </p:nvSpPr>
        <p:spPr>
          <a:xfrm>
            <a:off x="713225" y="445025"/>
            <a:ext cx="7110000" cy="59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Modeling Takeaways and Challenges:</a:t>
            </a:r>
            <a:endParaRPr/>
          </a:p>
        </p:txBody>
      </p:sp>
      <p:sp>
        <p:nvSpPr>
          <p:cNvPr id="606" name="Google Shape;606;p74"/>
          <p:cNvSpPr txBox="1"/>
          <p:nvPr>
            <p:ph idx="1" type="body"/>
          </p:nvPr>
        </p:nvSpPr>
        <p:spPr>
          <a:xfrm>
            <a:off x="31400" y="1272925"/>
            <a:ext cx="4545600" cy="37002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1200"/>
              </a:spcBef>
              <a:spcAft>
                <a:spcPts val="0"/>
              </a:spcAft>
              <a:buSzPts val="1200"/>
              <a:buFont typeface="Arial"/>
              <a:buChar char="●"/>
            </a:pPr>
            <a:r>
              <a:rPr b="1" lang="en" sz="1200">
                <a:solidFill>
                  <a:schemeClr val="dk1"/>
                </a:solidFill>
                <a:latin typeface="Arial"/>
                <a:ea typeface="Arial"/>
                <a:cs typeface="Arial"/>
                <a:sym typeface="Arial"/>
              </a:rPr>
              <a:t>Overall performance:</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~76 % test‑set accuracy on titles alone</a:t>
            </a:r>
            <a:br>
              <a:rPr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Strong bias toward </a:t>
            </a:r>
            <a:r>
              <a:rPr i="1" lang="en" sz="1200">
                <a:solidFill>
                  <a:schemeClr val="dk1"/>
                </a:solidFill>
                <a:latin typeface="Arial"/>
                <a:ea typeface="Arial"/>
                <a:cs typeface="Arial"/>
                <a:sym typeface="Arial"/>
              </a:rPr>
              <a:t>Administración Pública</a:t>
            </a:r>
            <a:r>
              <a:rPr lang="en" sz="1200">
                <a:solidFill>
                  <a:schemeClr val="dk1"/>
                </a:solidFill>
                <a:latin typeface="Arial"/>
                <a:ea typeface="Arial"/>
                <a:cs typeface="Arial"/>
                <a:sym typeface="Arial"/>
              </a:rPr>
              <a:t> (majority class) inflates global score</a:t>
            </a:r>
            <a:endParaRPr sz="1200">
              <a:solidFill>
                <a:schemeClr val="dk1"/>
              </a:solidFill>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b="1" lang="en" sz="1200">
                <a:solidFill>
                  <a:schemeClr val="dk1"/>
                </a:solidFill>
                <a:latin typeface="Arial"/>
                <a:ea typeface="Arial"/>
                <a:cs typeface="Arial"/>
                <a:sym typeface="Arial"/>
              </a:rPr>
              <a:t>Per‐class insights:</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High accuracy (≈85 %) for “Energía” “Administración pública”</a:t>
            </a:r>
            <a:br>
              <a:rPr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Poor performance (&lt;30 %) on “Turismo y hostelería” and other </a:t>
            </a:r>
            <a:r>
              <a:rPr lang="en" sz="1200">
                <a:solidFill>
                  <a:schemeClr val="dk1"/>
                </a:solidFill>
                <a:latin typeface="Arial"/>
                <a:ea typeface="Arial"/>
                <a:cs typeface="Arial"/>
                <a:sym typeface="Arial"/>
              </a:rPr>
              <a:t>underrepresented</a:t>
            </a:r>
            <a:r>
              <a:rPr lang="en" sz="1200">
                <a:solidFill>
                  <a:schemeClr val="dk1"/>
                </a:solidFill>
                <a:latin typeface="Arial"/>
                <a:ea typeface="Arial"/>
                <a:cs typeface="Arial"/>
                <a:sym typeface="Arial"/>
              </a:rPr>
              <a:t> classes</a:t>
            </a:r>
            <a:endParaRPr sz="1200">
              <a:solidFill>
                <a:schemeClr val="dk1"/>
              </a:solidFill>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b="1" lang="en" sz="1200">
                <a:solidFill>
                  <a:schemeClr val="dk1"/>
                </a:solidFill>
                <a:latin typeface="Arial"/>
                <a:ea typeface="Arial"/>
                <a:cs typeface="Arial"/>
                <a:sym typeface="Arial"/>
              </a:rPr>
              <a:t>Feature signals:</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Top words (“universidad,” “plan,” “estudios,” etc.) drive decisions, but often reflect generic topics</a:t>
            </a:r>
            <a:endParaRPr sz="1200">
              <a:solidFill>
                <a:schemeClr val="dk1"/>
              </a:solidFill>
              <a:latin typeface="Arial"/>
              <a:ea typeface="Arial"/>
              <a:cs typeface="Arial"/>
              <a:sym typeface="Arial"/>
            </a:endParaRPr>
          </a:p>
          <a:p>
            <a:pPr indent="-304800" lvl="0" marL="457200" rtl="0" algn="l">
              <a:lnSpc>
                <a:spcPct val="115000"/>
              </a:lnSpc>
              <a:spcBef>
                <a:spcPts val="0"/>
              </a:spcBef>
              <a:spcAft>
                <a:spcPts val="0"/>
              </a:spcAft>
              <a:buSzPts val="1200"/>
              <a:buFont typeface="Arial"/>
              <a:buChar char="●"/>
            </a:pPr>
            <a:r>
              <a:rPr b="1" lang="en" sz="1200">
                <a:solidFill>
                  <a:schemeClr val="dk1"/>
                </a:solidFill>
                <a:latin typeface="Arial"/>
                <a:ea typeface="Arial"/>
                <a:cs typeface="Arial"/>
                <a:sym typeface="Arial"/>
              </a:rPr>
              <a:t>Data limitations:</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a:t>
            </a:r>
            <a:r>
              <a:rPr b="1" lang="en" sz="1200">
                <a:solidFill>
                  <a:schemeClr val="dk1"/>
                </a:solidFill>
                <a:latin typeface="Arial"/>
                <a:ea typeface="Arial"/>
                <a:cs typeface="Arial"/>
                <a:sym typeface="Arial"/>
              </a:rPr>
              <a:t>Titles only</a:t>
            </a:r>
            <a:r>
              <a:rPr lang="en" sz="1200">
                <a:solidFill>
                  <a:schemeClr val="dk1"/>
                </a:solidFill>
                <a:latin typeface="Arial"/>
                <a:ea typeface="Arial"/>
                <a:cs typeface="Arial"/>
                <a:sym typeface="Arial"/>
              </a:rPr>
              <a:t>: very short and ambiguous for fine‐grained division, </a:t>
            </a:r>
            <a:r>
              <a:rPr lang="en" sz="1200">
                <a:solidFill>
                  <a:schemeClr val="dk1"/>
                </a:solidFill>
                <a:latin typeface="Arial"/>
                <a:ea typeface="Arial"/>
                <a:cs typeface="Arial"/>
                <a:sym typeface="Arial"/>
              </a:rPr>
              <a:t>constraints</a:t>
            </a:r>
            <a:r>
              <a:rPr lang="en" sz="1200">
                <a:solidFill>
                  <a:schemeClr val="dk1"/>
                </a:solidFill>
                <a:latin typeface="Arial"/>
                <a:ea typeface="Arial"/>
                <a:cs typeface="Arial"/>
                <a:sym typeface="Arial"/>
              </a:rPr>
              <a:t> learning model</a:t>
            </a:r>
            <a:br>
              <a:rPr lang="en" sz="1200">
                <a:solidFill>
                  <a:schemeClr val="dk1"/>
                </a:solidFill>
                <a:latin typeface="Arial"/>
                <a:ea typeface="Arial"/>
                <a:cs typeface="Arial"/>
                <a:sym typeface="Arial"/>
              </a:rPr>
            </a:br>
            <a:endParaRPr sz="1500"/>
          </a:p>
        </p:txBody>
      </p:sp>
      <p:sp>
        <p:nvSpPr>
          <p:cNvPr id="607" name="Google Shape;607;p74"/>
          <p:cNvSpPr txBox="1"/>
          <p:nvPr>
            <p:ph idx="1" type="body"/>
          </p:nvPr>
        </p:nvSpPr>
        <p:spPr>
          <a:xfrm>
            <a:off x="4577000" y="1272925"/>
            <a:ext cx="44274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rial"/>
                <a:ea typeface="Arial"/>
                <a:cs typeface="Arial"/>
                <a:sym typeface="Arial"/>
              </a:rPr>
              <a:t>Futu</a:t>
            </a:r>
            <a:r>
              <a:rPr b="1" lang="en" sz="1200">
                <a:solidFill>
                  <a:schemeClr val="dk1"/>
                </a:solidFill>
                <a:latin typeface="Arial"/>
                <a:ea typeface="Arial"/>
                <a:cs typeface="Arial"/>
                <a:sym typeface="Arial"/>
              </a:rPr>
              <a:t>re Improvements:</a:t>
            </a:r>
            <a:endParaRPr b="1" sz="1200">
              <a:solidFill>
                <a:schemeClr val="dk1"/>
              </a:solidFill>
              <a:latin typeface="Arial"/>
              <a:ea typeface="Arial"/>
              <a:cs typeface="Arial"/>
              <a:sym typeface="Arial"/>
            </a:endParaRPr>
          </a:p>
          <a:p>
            <a:pPr indent="-323850" lvl="0" marL="457200" rtl="0" algn="l">
              <a:spcBef>
                <a:spcPts val="1200"/>
              </a:spcBef>
              <a:spcAft>
                <a:spcPts val="0"/>
              </a:spcAft>
              <a:buSzPts val="1500"/>
              <a:buChar char="●"/>
            </a:pPr>
            <a:r>
              <a:rPr lang="en" sz="1200">
                <a:solidFill>
                  <a:schemeClr val="dk1"/>
                </a:solidFill>
                <a:latin typeface="Arial"/>
                <a:ea typeface="Arial"/>
                <a:cs typeface="Arial"/>
                <a:sym typeface="Arial"/>
              </a:rPr>
              <a:t>Include abstract or summary column for each publication</a:t>
            </a:r>
            <a:endParaRPr sz="1200">
              <a:solidFill>
                <a:schemeClr val="dk1"/>
              </a:solidFill>
              <a:latin typeface="Arial"/>
              <a:ea typeface="Arial"/>
              <a:cs typeface="Arial"/>
              <a:sym typeface="Arial"/>
            </a:endParaRPr>
          </a:p>
          <a:p>
            <a:pPr indent="-323850" lvl="0" marL="457200" rtl="0" algn="l">
              <a:spcBef>
                <a:spcPts val="0"/>
              </a:spcBef>
              <a:spcAft>
                <a:spcPts val="0"/>
              </a:spcAft>
              <a:buSzPts val="1500"/>
              <a:buChar char="●"/>
            </a:pPr>
            <a:r>
              <a:rPr b="1" lang="en" sz="1200">
                <a:solidFill>
                  <a:schemeClr val="dk1"/>
                </a:solidFill>
                <a:latin typeface="Arial"/>
                <a:ea typeface="Arial"/>
                <a:cs typeface="Arial"/>
                <a:sym typeface="Arial"/>
              </a:rPr>
              <a:t>Address class imbalance:</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Oversample minority classes or use class‑weighted/loss‑sensitive models</a:t>
            </a:r>
            <a:br>
              <a:rPr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Stratified CV that leaves out entire publication periods to test temporal generalization</a:t>
            </a:r>
            <a:endParaRPr sz="1200">
              <a:solidFill>
                <a:schemeClr val="dk1"/>
              </a:solidFill>
              <a:latin typeface="Arial"/>
              <a:ea typeface="Arial"/>
              <a:cs typeface="Arial"/>
              <a:sym typeface="Arial"/>
            </a:endParaRPr>
          </a:p>
          <a:p>
            <a:pPr indent="-323850" lvl="0" marL="457200" rtl="0" algn="l">
              <a:spcBef>
                <a:spcPts val="0"/>
              </a:spcBef>
              <a:spcAft>
                <a:spcPts val="0"/>
              </a:spcAft>
              <a:buSzPts val="1500"/>
              <a:buChar char="●"/>
            </a:pPr>
            <a:r>
              <a:rPr b="1" lang="en" sz="1200">
                <a:solidFill>
                  <a:schemeClr val="dk1"/>
                </a:solidFill>
                <a:latin typeface="Arial"/>
                <a:ea typeface="Arial"/>
                <a:cs typeface="Arial"/>
                <a:sym typeface="Arial"/>
              </a:rPr>
              <a:t>Utilize</a:t>
            </a:r>
            <a:r>
              <a:rPr b="1" lang="en" sz="1200">
                <a:solidFill>
                  <a:schemeClr val="dk1"/>
                </a:solidFill>
                <a:latin typeface="Arial"/>
                <a:ea typeface="Arial"/>
                <a:cs typeface="Arial"/>
                <a:sym typeface="Arial"/>
              </a:rPr>
              <a:t> advanced embeddings:</a:t>
            </a:r>
            <a:br>
              <a:rPr b="1"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 – Fine‐tune a Spanish BERT or use contextualized transformers</a:t>
            </a:r>
            <a:endParaRPr sz="1200">
              <a:solidFill>
                <a:schemeClr val="dk1"/>
              </a:solidFill>
              <a:latin typeface="Arial"/>
              <a:ea typeface="Arial"/>
              <a:cs typeface="Arial"/>
              <a:sym typeface="Arial"/>
            </a:endParaRPr>
          </a:p>
          <a:p>
            <a:pPr indent="0" lvl="0" marL="0" rtl="0" algn="l">
              <a:spcBef>
                <a:spcPts val="1200"/>
              </a:spcBef>
              <a:spcAft>
                <a:spcPts val="1200"/>
              </a:spcAft>
              <a:buNone/>
            </a:pPr>
            <a:r>
              <a:t/>
            </a: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75"/>
          <p:cNvSpPr txBox="1"/>
          <p:nvPr>
            <p:ph type="title"/>
          </p:nvPr>
        </p:nvSpPr>
        <p:spPr>
          <a:xfrm>
            <a:off x="2605650" y="2082750"/>
            <a:ext cx="3932700" cy="9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t>Thank You!</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7"/>
          <p:cNvSpPr txBox="1"/>
          <p:nvPr>
            <p:ph type="title"/>
          </p:nvPr>
        </p:nvSpPr>
        <p:spPr>
          <a:xfrm>
            <a:off x="724050" y="232100"/>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Description</a:t>
            </a:r>
            <a:endParaRPr/>
          </a:p>
        </p:txBody>
      </p:sp>
      <p:sp>
        <p:nvSpPr>
          <p:cNvPr id="491" name="Google Shape;491;p57"/>
          <p:cNvSpPr txBox="1"/>
          <p:nvPr>
            <p:ph idx="1" type="body"/>
          </p:nvPr>
        </p:nvSpPr>
        <p:spPr>
          <a:xfrm>
            <a:off x="301950" y="707375"/>
            <a:ext cx="7717500" cy="3295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Extracted from the Boletín Oficial del Estado (BOE) — the official gazette of Spain that publishes legal, administrative, and regulatory texts.</a:t>
            </a:r>
            <a:endParaRPr/>
          </a:p>
          <a:p>
            <a:pPr indent="-304800" lvl="0" marL="457200" rtl="0" algn="l">
              <a:spcBef>
                <a:spcPts val="0"/>
              </a:spcBef>
              <a:spcAft>
                <a:spcPts val="0"/>
              </a:spcAft>
              <a:buSzPts val="1200"/>
              <a:buChar char="●"/>
            </a:pPr>
            <a:r>
              <a:rPr lang="en"/>
              <a:t>Provided in CSV format as UCLABOE.csv, located in a shared Google Drive folder.</a:t>
            </a:r>
            <a:endParaRPr/>
          </a:p>
          <a:p>
            <a:pPr indent="0" lvl="0" marL="457200" rtl="0" algn="l">
              <a:spcBef>
                <a:spcPts val="1200"/>
              </a:spcBef>
              <a:spcAft>
                <a:spcPts val="1200"/>
              </a:spcAft>
              <a:buNone/>
            </a:pPr>
            <a:r>
              <a:t/>
            </a:r>
            <a:endParaRPr/>
          </a:p>
        </p:txBody>
      </p:sp>
      <p:graphicFrame>
        <p:nvGraphicFramePr>
          <p:cNvPr id="492" name="Google Shape;492;p57"/>
          <p:cNvGraphicFramePr/>
          <p:nvPr/>
        </p:nvGraphicFramePr>
        <p:xfrm>
          <a:off x="129600" y="1508250"/>
          <a:ext cx="3000000" cy="3000000"/>
        </p:xfrm>
        <a:graphic>
          <a:graphicData uri="http://schemas.openxmlformats.org/drawingml/2006/table">
            <a:tbl>
              <a:tblPr>
                <a:noFill/>
                <a:tableStyleId>{61F65CDF-8AF6-42B6-B879-A229D24F9DF2}</a:tableStyleId>
              </a:tblPr>
              <a:tblGrid>
                <a:gridCol w="1791175"/>
                <a:gridCol w="6598875"/>
              </a:tblGrid>
              <a:tr h="350075">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Column</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Description</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2650">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titulo</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Full legal title of the document. </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solidFill>
                      <a:prstDash val="solid"/>
                      <a:round/>
                      <a:headEnd len="sm" w="sm" type="none"/>
                      <a:tailEnd len="sm" w="sm" type="none"/>
                    </a:lnB>
                  </a:tcPr>
                </a:tc>
              </a:tr>
              <a:tr h="486025">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fecha_publicacion</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Date the document was published. </a:t>
                      </a:r>
                      <a:r>
                        <a:rPr lang="en" sz="1100">
                          <a:solidFill>
                            <a:schemeClr val="dk1"/>
                          </a:solidFill>
                          <a:latin typeface="Montserrat"/>
                          <a:ea typeface="Montserrat"/>
                          <a:cs typeface="Montserrat"/>
                          <a:sym typeface="Montserrat"/>
                        </a:rPr>
                        <a:t>T</a:t>
                      </a:r>
                      <a:r>
                        <a:rPr lang="en" sz="1200">
                          <a:solidFill>
                            <a:schemeClr val="dk1"/>
                          </a:solidFill>
                          <a:latin typeface="Montserrat"/>
                          <a:ea typeface="Montserrat"/>
                          <a:cs typeface="Montserrat"/>
                          <a:sym typeface="Montserrat"/>
                        </a:rPr>
                        <a:t>his column is further decomposed into: year, month, and day to allow for temporal analysis</a:t>
                      </a:r>
                      <a:r>
                        <a:rPr lang="en" sz="1200">
                          <a:solidFill>
                            <a:schemeClr val="dk1"/>
                          </a:solidFill>
                        </a:rPr>
                        <a:t>.</a:t>
                      </a:r>
                      <a:endParaRPr sz="1300">
                        <a:solidFill>
                          <a:schemeClr val="dk1"/>
                        </a:solidFill>
                        <a:latin typeface="Montserrat"/>
                        <a:ea typeface="Montserrat"/>
                        <a:cs typeface="Montserrat"/>
                        <a:sym typeface="Montserrat"/>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410475">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num_paginas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Number of pages in the document. Used as a proxy for document length or complexity.</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10475">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divisiones[0-13]</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Up to 14 columns indicating the economic/industry sectors affected by the document.</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2650">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ramas_juridicas[0-14]</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Up to 15 columns indicating the legal domains associated with the document.</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2650">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rango</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Type of norm</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8"/>
          <p:cNvSpPr txBox="1"/>
          <p:nvPr>
            <p:ph type="title"/>
          </p:nvPr>
        </p:nvSpPr>
        <p:spPr>
          <a:xfrm>
            <a:off x="713225" y="445025"/>
            <a:ext cx="5763000" cy="5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 &amp; Preprocessing</a:t>
            </a:r>
            <a:endParaRPr/>
          </a:p>
        </p:txBody>
      </p:sp>
      <p:sp>
        <p:nvSpPr>
          <p:cNvPr id="498" name="Google Shape;498;p58"/>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dk1"/>
                </a:solidFill>
              </a:rPr>
              <a:t>Date Conversion:</a:t>
            </a:r>
            <a:endParaRPr b="1"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‘Fecha_publicacion’ converted from string to datetime using ‘pd.to_datetime()’</a:t>
            </a:r>
            <a:endParaRPr sz="1400">
              <a:solidFill>
                <a:schemeClr val="dk1"/>
              </a:solidFill>
            </a:endParaRPr>
          </a:p>
          <a:p>
            <a:pPr indent="0" lvl="0" marL="0" rtl="0" algn="l">
              <a:spcBef>
                <a:spcPts val="1000"/>
              </a:spcBef>
              <a:spcAft>
                <a:spcPts val="0"/>
              </a:spcAft>
              <a:buNone/>
            </a:pPr>
            <a:r>
              <a:rPr b="1" lang="en" sz="1400">
                <a:solidFill>
                  <a:schemeClr val="dk1"/>
                </a:solidFill>
              </a:rPr>
              <a:t>Handling Missing Pages:</a:t>
            </a:r>
            <a:endParaRPr b="1"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‘Num_paginas’ had approximately 10% missing values (NA or equal to 0), which were imputed using the median value for corresponding type of law category (rango)</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Rango only category with no missingness, low variability in page numbers </a:t>
            </a:r>
            <a:endParaRPr sz="1400">
              <a:solidFill>
                <a:schemeClr val="dk1"/>
              </a:solidFill>
            </a:endParaRPr>
          </a:p>
          <a:p>
            <a:pPr indent="0" lvl="0" marL="0" rtl="0" algn="l">
              <a:spcBef>
                <a:spcPts val="1000"/>
              </a:spcBef>
              <a:spcAft>
                <a:spcPts val="0"/>
              </a:spcAft>
              <a:buNone/>
            </a:pPr>
            <a:r>
              <a:rPr b="1" lang="en" sz="1400">
                <a:solidFill>
                  <a:schemeClr val="dk1"/>
                </a:solidFill>
              </a:rPr>
              <a:t>Restructuring Categorical Data:</a:t>
            </a:r>
            <a:endParaRPr b="1"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The dataset originally had fields like ‘divisiones[0],’ ‘divisiones[1],’ …, ‘divisiones[13]’ to include multiple labels for a single publication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Aggregated fields into a single column</a:t>
            </a:r>
            <a:endParaRPr sz="1400">
              <a:solidFill>
                <a:schemeClr val="dk1"/>
              </a:solidFill>
            </a:endParaRPr>
          </a:p>
          <a:p>
            <a:pPr indent="0" lvl="0" marL="0" rtl="0" algn="l">
              <a:spcBef>
                <a:spcPts val="10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Dealing with Missing Data</a:t>
            </a:r>
            <a:endParaRPr/>
          </a:p>
        </p:txBody>
      </p:sp>
      <p:sp>
        <p:nvSpPr>
          <p:cNvPr id="504" name="Google Shape;504;p5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Issue:</a:t>
            </a:r>
            <a:endParaRPr b="1" sz="1400"/>
          </a:p>
          <a:p>
            <a:pPr indent="-317500" lvl="0" marL="457200" rtl="0" algn="l">
              <a:spcBef>
                <a:spcPts val="1200"/>
              </a:spcBef>
              <a:spcAft>
                <a:spcPts val="0"/>
              </a:spcAft>
              <a:buSzPts val="1400"/>
              <a:buChar char="●"/>
            </a:pPr>
            <a:r>
              <a:rPr lang="en" sz="1400"/>
              <a:t>Many entries had missing or unhelpful values in ‘divisiones’ and ‘ramas_juridicas’ (Would state ‘No identificado’ or it was empty).</a:t>
            </a:r>
            <a:endParaRPr sz="1400"/>
          </a:p>
          <a:p>
            <a:pPr indent="0" lvl="0" marL="0" rtl="0" algn="l">
              <a:spcBef>
                <a:spcPts val="1200"/>
              </a:spcBef>
              <a:spcAft>
                <a:spcPts val="0"/>
              </a:spcAft>
              <a:buNone/>
            </a:pPr>
            <a:r>
              <a:rPr b="1" lang="en" sz="1400"/>
              <a:t>Solution</a:t>
            </a:r>
            <a:r>
              <a:rPr b="1" lang="en" sz="1400"/>
              <a:t>: </a:t>
            </a:r>
            <a:endParaRPr b="1" sz="1400"/>
          </a:p>
          <a:p>
            <a:pPr indent="-317500" lvl="0" marL="457200" rtl="0" algn="l">
              <a:spcBef>
                <a:spcPts val="1200"/>
              </a:spcBef>
              <a:spcAft>
                <a:spcPts val="0"/>
              </a:spcAft>
              <a:buSzPts val="1400"/>
              <a:buChar char="●"/>
            </a:pPr>
            <a:r>
              <a:rPr lang="en" sz="1400"/>
              <a:t>Created a custom function that was used to quantify this issue.</a:t>
            </a:r>
            <a:endParaRPr sz="1400"/>
          </a:p>
          <a:p>
            <a:pPr indent="-317500" lvl="0" marL="457200" rtl="0" algn="l">
              <a:spcBef>
                <a:spcPts val="0"/>
              </a:spcBef>
              <a:spcAft>
                <a:spcPts val="0"/>
              </a:spcAft>
              <a:buSzPts val="1400"/>
              <a:buChar char="●"/>
            </a:pPr>
            <a:r>
              <a:rPr lang="en" sz="1400"/>
              <a:t>Extracted keywords from ‘titulo’(title of the publication) to infer probable divisions or legal branches.</a:t>
            </a:r>
            <a:endParaRPr sz="1400"/>
          </a:p>
          <a:p>
            <a:pPr indent="-317500" lvl="0" marL="457200" rtl="0" algn="l">
              <a:spcBef>
                <a:spcPts val="0"/>
              </a:spcBef>
              <a:spcAft>
                <a:spcPts val="0"/>
              </a:spcAft>
              <a:buSzPts val="1400"/>
              <a:buChar char="●"/>
            </a:pPr>
            <a:r>
              <a:rPr lang="en" sz="1400"/>
              <a:t>For example: if a title includes “laboral”, it might belong to the “Labor Law” category.</a:t>
            </a:r>
            <a:endParaRPr sz="1400"/>
          </a:p>
          <a:p>
            <a:pPr indent="-317500" lvl="0" marL="457200" rtl="0" algn="l">
              <a:spcBef>
                <a:spcPts val="0"/>
              </a:spcBef>
              <a:spcAft>
                <a:spcPts val="0"/>
              </a:spcAft>
              <a:buSzPts val="1400"/>
              <a:buChar char="●"/>
            </a:pPr>
            <a:r>
              <a:rPr lang="en" sz="1400"/>
              <a:t>This was a rule-based NLP approximation; it wasn’t the most perfect approach, but it adds structure.</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60"/>
          <p:cNvSpPr txBox="1"/>
          <p:nvPr>
            <p:ph type="title"/>
          </p:nvPr>
        </p:nvSpPr>
        <p:spPr>
          <a:xfrm>
            <a:off x="713225" y="445025"/>
            <a:ext cx="7086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Imputation results and </a:t>
            </a:r>
            <a:r>
              <a:rPr lang="en"/>
              <a:t>relevance</a:t>
            </a:r>
            <a:endParaRPr/>
          </a:p>
        </p:txBody>
      </p:sp>
      <p:sp>
        <p:nvSpPr>
          <p:cNvPr id="510" name="Google Shape;510;p60"/>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Results</a:t>
            </a:r>
            <a:endParaRPr b="1" sz="1400"/>
          </a:p>
          <a:p>
            <a:pPr indent="0" lvl="0" marL="457200" rtl="0" algn="l">
              <a:spcBef>
                <a:spcPts val="1200"/>
              </a:spcBef>
              <a:spcAft>
                <a:spcPts val="1200"/>
              </a:spcAft>
              <a:buNone/>
            </a:pPr>
            <a:r>
              <a:t/>
            </a:r>
            <a:endParaRPr sz="1400"/>
          </a:p>
        </p:txBody>
      </p:sp>
      <p:graphicFrame>
        <p:nvGraphicFramePr>
          <p:cNvPr id="511" name="Google Shape;511;p60"/>
          <p:cNvGraphicFramePr/>
          <p:nvPr/>
        </p:nvGraphicFramePr>
        <p:xfrm>
          <a:off x="1217200" y="1730625"/>
          <a:ext cx="3000000" cy="3000000"/>
        </p:xfrm>
        <a:graphic>
          <a:graphicData uri="http://schemas.openxmlformats.org/drawingml/2006/table">
            <a:tbl>
              <a:tblPr>
                <a:noFill/>
                <a:tableStyleId>{61F65CDF-8AF6-42B6-B879-A229D24F9DF2}</a:tableStyleId>
              </a:tblPr>
              <a:tblGrid>
                <a:gridCol w="2179125"/>
                <a:gridCol w="990600"/>
                <a:gridCol w="904875"/>
                <a:gridCol w="1513500"/>
              </a:tblGrid>
              <a:tr h="190500">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Field</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Missing Before</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Missing After</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solidFill>
                            <a:schemeClr val="dk1"/>
                          </a:solidFill>
                          <a:latin typeface="Montserrat"/>
                          <a:ea typeface="Montserrat"/>
                          <a:cs typeface="Montserrat"/>
                          <a:sym typeface="Montserrat"/>
                        </a:rPr>
                        <a:t>Reduction (%)</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divisiones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1127 rows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950 rows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Montserrat"/>
                          <a:ea typeface="Montserrat"/>
                          <a:cs typeface="Montserrat"/>
                          <a:sym typeface="Montserrat"/>
                        </a:rPr>
                        <a:t>15.7% ↓</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ramas_juridicas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1174 rows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982 rows</a:t>
                      </a:r>
                      <a:endParaRPr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Montserrat"/>
                          <a:ea typeface="Montserrat"/>
                          <a:cs typeface="Montserrat"/>
                          <a:sym typeface="Montserrat"/>
                        </a:rPr>
                        <a:t>16.4% ↓</a:t>
                      </a:r>
                      <a:endParaRPr b="1" sz="1200">
                        <a:solidFill>
                          <a:schemeClr val="dk1"/>
                        </a:solidFill>
                        <a:latin typeface="Montserrat"/>
                        <a:ea typeface="Montserrat"/>
                        <a:cs typeface="Montserrat"/>
                        <a:sym typeface="Montserra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12" name="Google Shape;512;p60"/>
          <p:cNvSpPr txBox="1"/>
          <p:nvPr/>
        </p:nvSpPr>
        <p:spPr>
          <a:xfrm>
            <a:off x="716225" y="3153275"/>
            <a:ext cx="7710600" cy="17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These reductions improved the </a:t>
            </a:r>
            <a:r>
              <a:rPr b="1" lang="en">
                <a:solidFill>
                  <a:schemeClr val="dk1"/>
                </a:solidFill>
                <a:latin typeface="Montserrat"/>
                <a:ea typeface="Montserrat"/>
                <a:cs typeface="Montserrat"/>
                <a:sym typeface="Montserrat"/>
              </a:rPr>
              <a:t>label coverage</a:t>
            </a:r>
            <a:r>
              <a:rPr lang="en">
                <a:solidFill>
                  <a:schemeClr val="dk1"/>
                </a:solidFill>
                <a:latin typeface="Montserrat"/>
                <a:ea typeface="Montserrat"/>
                <a:cs typeface="Montserrat"/>
                <a:sym typeface="Montserrat"/>
              </a:rPr>
              <a:t> of the dataset, enhancing the reliability of downstream analyses.</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n" sz="1500">
                <a:solidFill>
                  <a:schemeClr val="dk1"/>
                </a:solidFill>
                <a:latin typeface="Montserrat"/>
                <a:ea typeface="Montserrat"/>
                <a:cs typeface="Montserrat"/>
                <a:sym typeface="Montserrat"/>
              </a:rPr>
              <a:t>This also increases the </a:t>
            </a:r>
            <a:r>
              <a:rPr b="1" lang="en" sz="1500">
                <a:solidFill>
                  <a:schemeClr val="dk1"/>
                </a:solidFill>
                <a:latin typeface="Montserrat"/>
                <a:ea typeface="Montserrat"/>
                <a:cs typeface="Montserrat"/>
                <a:sym typeface="Montserrat"/>
              </a:rPr>
              <a:t>statistical power</a:t>
            </a:r>
            <a:r>
              <a:rPr lang="en" sz="1500">
                <a:solidFill>
                  <a:schemeClr val="dk1"/>
                </a:solidFill>
                <a:latin typeface="Montserrat"/>
                <a:ea typeface="Montserrat"/>
                <a:cs typeface="Montserrat"/>
                <a:sym typeface="Montserrat"/>
              </a:rPr>
              <a:t> and </a:t>
            </a:r>
            <a:r>
              <a:rPr b="1" lang="en" sz="1500">
                <a:solidFill>
                  <a:schemeClr val="dk1"/>
                </a:solidFill>
                <a:latin typeface="Montserrat"/>
                <a:ea typeface="Montserrat"/>
                <a:cs typeface="Montserrat"/>
                <a:sym typeface="Montserrat"/>
              </a:rPr>
              <a:t>interpretive depth</a:t>
            </a:r>
            <a:r>
              <a:rPr lang="en" sz="1500">
                <a:solidFill>
                  <a:schemeClr val="dk1"/>
                </a:solidFill>
                <a:latin typeface="Montserrat"/>
                <a:ea typeface="Montserrat"/>
                <a:cs typeface="Montserrat"/>
                <a:sym typeface="Montserrat"/>
              </a:rPr>
              <a:t> of our analysis.</a:t>
            </a:r>
            <a:endParaRPr sz="1500">
              <a:solidFill>
                <a:schemeClr val="dk1"/>
              </a:solidFill>
              <a:latin typeface="Montserrat"/>
              <a:ea typeface="Montserrat"/>
              <a:cs typeface="Montserrat"/>
              <a:sym typeface="Montserrat"/>
            </a:endParaRPr>
          </a:p>
          <a:p>
            <a:pPr indent="-323850" lvl="0" marL="457200" rtl="0" algn="l">
              <a:spcBef>
                <a:spcPts val="0"/>
              </a:spcBef>
              <a:spcAft>
                <a:spcPts val="0"/>
              </a:spcAft>
              <a:buClr>
                <a:schemeClr val="dk1"/>
              </a:buClr>
              <a:buSzPts val="1500"/>
              <a:buFont typeface="Montserrat"/>
              <a:buChar char="-"/>
            </a:pPr>
            <a:r>
              <a:rPr lang="en" sz="1500">
                <a:solidFill>
                  <a:schemeClr val="dk1"/>
                </a:solidFill>
                <a:latin typeface="Montserrat"/>
                <a:ea typeface="Montserrat"/>
                <a:cs typeface="Montserrat"/>
                <a:sym typeface="Montserrat"/>
              </a:rPr>
              <a:t>Remaining missing values were labeled as “No identificado” for uniformity with preexisting data</a:t>
            </a:r>
            <a:endParaRPr sz="1500">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1"/>
          <p:cNvSpPr txBox="1"/>
          <p:nvPr>
            <p:ph type="title"/>
          </p:nvPr>
        </p:nvSpPr>
        <p:spPr>
          <a:xfrm>
            <a:off x="1732050" y="2285400"/>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000"/>
              <a:t>Visualizations</a:t>
            </a:r>
            <a:endParaRPr sz="5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62"/>
          <p:cNvSpPr txBox="1"/>
          <p:nvPr>
            <p:ph type="title"/>
          </p:nvPr>
        </p:nvSpPr>
        <p:spPr>
          <a:xfrm>
            <a:off x="173400" y="164875"/>
            <a:ext cx="865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Norms by Industry, Legal Area, and Law Type</a:t>
            </a:r>
            <a:endParaRPr/>
          </a:p>
        </p:txBody>
      </p:sp>
      <p:pic>
        <p:nvPicPr>
          <p:cNvPr id="523" name="Google Shape;523;p62" title="Screenshot 2025-07-21 at 11.39.19 PM.png"/>
          <p:cNvPicPr preferRelativeResize="0"/>
          <p:nvPr/>
        </p:nvPicPr>
        <p:blipFill rotWithShape="1">
          <a:blip r:embed="rId3">
            <a:alphaModFix/>
          </a:blip>
          <a:srcRect b="1497" l="971" r="2865" t="0"/>
          <a:stretch/>
        </p:blipFill>
        <p:spPr>
          <a:xfrm>
            <a:off x="0" y="832750"/>
            <a:ext cx="4700599" cy="3011251"/>
          </a:xfrm>
          <a:prstGeom prst="rect">
            <a:avLst/>
          </a:prstGeom>
          <a:noFill/>
          <a:ln>
            <a:noFill/>
          </a:ln>
        </p:spPr>
      </p:pic>
      <p:pic>
        <p:nvPicPr>
          <p:cNvPr id="524" name="Google Shape;524;p62" title="Screenshot 2025-07-22 at 12.02.13 AM.png"/>
          <p:cNvPicPr preferRelativeResize="0"/>
          <p:nvPr/>
        </p:nvPicPr>
        <p:blipFill rotWithShape="1">
          <a:blip r:embed="rId4">
            <a:alphaModFix/>
          </a:blip>
          <a:srcRect b="0" l="921" r="0" t="1312"/>
          <a:stretch/>
        </p:blipFill>
        <p:spPr>
          <a:xfrm>
            <a:off x="4538675" y="1826625"/>
            <a:ext cx="4547650" cy="29464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3"/>
          <p:cNvSpPr txBox="1"/>
          <p:nvPr>
            <p:ph type="title"/>
          </p:nvPr>
        </p:nvSpPr>
        <p:spPr>
          <a:xfrm>
            <a:off x="691950" y="289975"/>
            <a:ext cx="7760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Norms by Industry, Legal Area, and Law Type</a:t>
            </a:r>
            <a:endParaRPr/>
          </a:p>
        </p:txBody>
      </p:sp>
      <p:pic>
        <p:nvPicPr>
          <p:cNvPr id="530" name="Google Shape;530;p63" title="Screenshot 2025-07-22 at 12.05.13 AM.png"/>
          <p:cNvPicPr preferRelativeResize="0"/>
          <p:nvPr/>
        </p:nvPicPr>
        <p:blipFill>
          <a:blip r:embed="rId3">
            <a:alphaModFix/>
          </a:blip>
          <a:stretch>
            <a:fillRect/>
          </a:stretch>
        </p:blipFill>
        <p:spPr>
          <a:xfrm>
            <a:off x="1344950" y="862675"/>
            <a:ext cx="6454106" cy="3976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